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640" r:id="rId3"/>
    <p:sldId id="313" r:id="rId4"/>
    <p:sldId id="645" r:id="rId5"/>
    <p:sldId id="652" r:id="rId6"/>
    <p:sldId id="646" r:id="rId7"/>
    <p:sldId id="556" r:id="rId8"/>
    <p:sldId id="657" r:id="rId9"/>
    <p:sldId id="744" r:id="rId10"/>
    <p:sldId id="745" r:id="rId11"/>
    <p:sldId id="749" r:id="rId12"/>
    <p:sldId id="713" r:id="rId13"/>
    <p:sldId id="280" r:id="rId14"/>
    <p:sldId id="324" r:id="rId15"/>
    <p:sldId id="325" r:id="rId16"/>
    <p:sldId id="559" r:id="rId17"/>
    <p:sldId id="742" r:id="rId18"/>
    <p:sldId id="257" r:id="rId19"/>
    <p:sldId id="733" r:id="rId20"/>
    <p:sldId id="722" r:id="rId21"/>
    <p:sldId id="724" r:id="rId22"/>
    <p:sldId id="739" r:id="rId23"/>
    <p:sldId id="750" r:id="rId24"/>
    <p:sldId id="751" r:id="rId25"/>
    <p:sldId id="756" r:id="rId26"/>
    <p:sldId id="752" r:id="rId27"/>
    <p:sldId id="753" r:id="rId28"/>
    <p:sldId id="755" r:id="rId29"/>
    <p:sldId id="563" r:id="rId30"/>
    <p:sldId id="665" r:id="rId31"/>
    <p:sldId id="670" r:id="rId32"/>
    <p:sldId id="671" r:id="rId33"/>
    <p:sldId id="672" r:id="rId34"/>
    <p:sldId id="673" r:id="rId35"/>
    <p:sldId id="674" r:id="rId36"/>
    <p:sldId id="682" r:id="rId37"/>
    <p:sldId id="754" r:id="rId38"/>
    <p:sldId id="684" r:id="rId39"/>
    <p:sldId id="676" r:id="rId40"/>
    <p:sldId id="608" r:id="rId41"/>
    <p:sldId id="719" r:id="rId42"/>
    <p:sldId id="677" r:id="rId43"/>
    <p:sldId id="720" r:id="rId44"/>
    <p:sldId id="716" r:id="rId45"/>
    <p:sldId id="613" r:id="rId46"/>
    <p:sldId id="618" r:id="rId47"/>
    <p:sldId id="721" r:id="rId48"/>
    <p:sldId id="706" r:id="rId49"/>
    <p:sldId id="693" r:id="rId50"/>
    <p:sldId id="694" r:id="rId51"/>
    <p:sldId id="695" r:id="rId52"/>
    <p:sldId id="696" r:id="rId53"/>
    <p:sldId id="707" r:id="rId54"/>
    <p:sldId id="734" r:id="rId55"/>
    <p:sldId id="697" r:id="rId56"/>
    <p:sldId id="701" r:id="rId57"/>
    <p:sldId id="726" r:id="rId58"/>
    <p:sldId id="702" r:id="rId59"/>
    <p:sldId id="612" r:id="rId60"/>
    <p:sldId id="619" r:id="rId61"/>
    <p:sldId id="620" r:id="rId62"/>
    <p:sldId id="622" r:id="rId63"/>
    <p:sldId id="623" r:id="rId64"/>
    <p:sldId id="624" r:id="rId65"/>
    <p:sldId id="632" r:id="rId66"/>
    <p:sldId id="727" r:id="rId67"/>
    <p:sldId id="729" r:id="rId68"/>
    <p:sldId id="728" r:id="rId69"/>
    <p:sldId id="305" r:id="rId70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12E0D"/>
    <a:srgbClr val="730356"/>
    <a:srgbClr val="8E046A"/>
    <a:srgbClr val="DD05A4"/>
    <a:srgbClr val="B41F14"/>
    <a:srgbClr val="002E8A"/>
    <a:srgbClr val="2E20E8"/>
    <a:srgbClr val="001F5C"/>
    <a:srgbClr val="0D05B3"/>
    <a:srgbClr val="66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86233-DA26-4FFE-929C-124975562D1D}" v="31" dt="2023-10-27T17:57:38.4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01" autoAdjust="0"/>
    <p:restoredTop sz="80435" autoAdjust="0"/>
  </p:normalViewPr>
  <p:slideViewPr>
    <p:cSldViewPr snapToGrid="0">
      <p:cViewPr>
        <p:scale>
          <a:sx n="73" d="100"/>
          <a:sy n="73" d="100"/>
        </p:scale>
        <p:origin x="-10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etika bellam" userId="60b52396dc51cf7d" providerId="LiveId" clId="{D9786233-DA26-4FFE-929C-124975562D1D}"/>
    <pc:docChg chg="undo custSel addSld delSld modSld">
      <pc:chgData name="geetika bellam" userId="60b52396dc51cf7d" providerId="LiveId" clId="{D9786233-DA26-4FFE-929C-124975562D1D}" dt="2023-10-27T18:05:39.905" v="264" actId="680"/>
      <pc:docMkLst>
        <pc:docMk/>
      </pc:docMkLst>
      <pc:sldChg chg="addSp delSp modSp mod">
        <pc:chgData name="geetika bellam" userId="60b52396dc51cf7d" providerId="LiveId" clId="{D9786233-DA26-4FFE-929C-124975562D1D}" dt="2023-10-27T17:28:40.200" v="63" actId="20577"/>
        <pc:sldMkLst>
          <pc:docMk/>
          <pc:sldMk cId="1899280642" sldId="556"/>
        </pc:sldMkLst>
        <pc:spChg chg="add del">
          <ac:chgData name="geetika bellam" userId="60b52396dc51cf7d" providerId="LiveId" clId="{D9786233-DA26-4FFE-929C-124975562D1D}" dt="2023-10-27T17:20:40.411" v="1" actId="22"/>
          <ac:spMkLst>
            <pc:docMk/>
            <pc:sldMk cId="1899280642" sldId="556"/>
            <ac:spMk id="4" creationId="{A3154874-77F8-253A-FF94-2524DEF0E31A}"/>
          </ac:spMkLst>
        </pc:spChg>
        <pc:graphicFrameChg chg="mod modGraphic">
          <ac:chgData name="geetika bellam" userId="60b52396dc51cf7d" providerId="LiveId" clId="{D9786233-DA26-4FFE-929C-124975562D1D}" dt="2023-10-27T17:28:40.200" v="63" actId="20577"/>
          <ac:graphicFrameMkLst>
            <pc:docMk/>
            <pc:sldMk cId="1899280642" sldId="556"/>
            <ac:graphicFrameMk id="5" creationId="{00000000-0000-0000-0000-000000000000}"/>
          </ac:graphicFrameMkLst>
        </pc:graphicFrameChg>
      </pc:sldChg>
      <pc:sldChg chg="modSp mod">
        <pc:chgData name="geetika bellam" userId="60b52396dc51cf7d" providerId="LiveId" clId="{D9786233-DA26-4FFE-929C-124975562D1D}" dt="2023-10-27T17:25:09.913" v="34" actId="6549"/>
        <pc:sldMkLst>
          <pc:docMk/>
          <pc:sldMk cId="0" sldId="642"/>
        </pc:sldMkLst>
        <pc:spChg chg="mod">
          <ac:chgData name="geetika bellam" userId="60b52396dc51cf7d" providerId="LiveId" clId="{D9786233-DA26-4FFE-929C-124975562D1D}" dt="2023-10-27T17:25:09.913" v="34" actId="6549"/>
          <ac:spMkLst>
            <pc:docMk/>
            <pc:sldMk cId="0" sldId="642"/>
            <ac:spMk id="3" creationId="{00000000-0000-0000-0000-000000000000}"/>
          </ac:spMkLst>
        </pc:spChg>
      </pc:sldChg>
      <pc:sldChg chg="modSp mod">
        <pc:chgData name="geetika bellam" userId="60b52396dc51cf7d" providerId="LiveId" clId="{D9786233-DA26-4FFE-929C-124975562D1D}" dt="2023-10-27T17:35:28.254" v="90" actId="27636"/>
        <pc:sldMkLst>
          <pc:docMk/>
          <pc:sldMk cId="0" sldId="649"/>
        </pc:sldMkLst>
        <pc:spChg chg="mod">
          <ac:chgData name="geetika bellam" userId="60b52396dc51cf7d" providerId="LiveId" clId="{D9786233-DA26-4FFE-929C-124975562D1D}" dt="2023-10-27T17:35:28.254" v="90" actId="27636"/>
          <ac:spMkLst>
            <pc:docMk/>
            <pc:sldMk cId="0" sldId="649"/>
            <ac:spMk id="3" creationId="{00000000-0000-0000-0000-000000000000}"/>
          </ac:spMkLst>
        </pc:spChg>
      </pc:sldChg>
      <pc:sldChg chg="addSp delSp modSp mod">
        <pc:chgData name="geetika bellam" userId="60b52396dc51cf7d" providerId="LiveId" clId="{D9786233-DA26-4FFE-929C-124975562D1D}" dt="2023-10-27T17:41:46.360" v="93" actId="22"/>
        <pc:sldMkLst>
          <pc:docMk/>
          <pc:sldMk cId="3469433413" sldId="665"/>
        </pc:sldMkLst>
        <pc:spChg chg="add del">
          <ac:chgData name="geetika bellam" userId="60b52396dc51cf7d" providerId="LiveId" clId="{D9786233-DA26-4FFE-929C-124975562D1D}" dt="2023-10-27T17:41:46.360" v="93" actId="22"/>
          <ac:spMkLst>
            <pc:docMk/>
            <pc:sldMk cId="3469433413" sldId="665"/>
            <ac:spMk id="6" creationId="{B6862151-0445-D9EE-F216-7857BB1C757B}"/>
          </ac:spMkLst>
        </pc:spChg>
        <pc:graphicFrameChg chg="modGraphic">
          <ac:chgData name="geetika bellam" userId="60b52396dc51cf7d" providerId="LiveId" clId="{D9786233-DA26-4FFE-929C-124975562D1D}" dt="2023-10-27T17:41:07.699" v="91" actId="14100"/>
          <ac:graphicFrameMkLst>
            <pc:docMk/>
            <pc:sldMk cId="3469433413" sldId="665"/>
            <ac:graphicFrameMk id="8" creationId="{00000000-0000-0000-0000-000000000000}"/>
          </ac:graphicFrameMkLst>
        </pc:graphicFrameChg>
      </pc:sldChg>
      <pc:sldChg chg="modSp mod">
        <pc:chgData name="geetika bellam" userId="60b52396dc51cf7d" providerId="LiveId" clId="{D9786233-DA26-4FFE-929C-124975562D1D}" dt="2023-10-27T17:48:09.910" v="99" actId="113"/>
        <pc:sldMkLst>
          <pc:docMk/>
          <pc:sldMk cId="0" sldId="684"/>
        </pc:sldMkLst>
        <pc:spChg chg="mod">
          <ac:chgData name="geetika bellam" userId="60b52396dc51cf7d" providerId="LiveId" clId="{D9786233-DA26-4FFE-929C-124975562D1D}" dt="2023-10-27T17:48:09.910" v="99" actId="113"/>
          <ac:spMkLst>
            <pc:docMk/>
            <pc:sldMk cId="0" sldId="684"/>
            <ac:spMk id="2" creationId="{00000000-0000-0000-0000-000000000000}"/>
          </ac:spMkLst>
        </pc:spChg>
      </pc:sldChg>
      <pc:sldChg chg="delSp modSp mod">
        <pc:chgData name="geetika bellam" userId="60b52396dc51cf7d" providerId="LiveId" clId="{D9786233-DA26-4FFE-929C-124975562D1D}" dt="2023-10-27T17:46:36.003" v="97" actId="1076"/>
        <pc:sldMkLst>
          <pc:docMk/>
          <pc:sldMk cId="0" sldId="692"/>
        </pc:sldMkLst>
        <pc:graphicFrameChg chg="mod">
          <ac:chgData name="geetika bellam" userId="60b52396dc51cf7d" providerId="LiveId" clId="{D9786233-DA26-4FFE-929C-124975562D1D}" dt="2023-10-27T17:46:21.501" v="96" actId="1076"/>
          <ac:graphicFrameMkLst>
            <pc:docMk/>
            <pc:sldMk cId="0" sldId="692"/>
            <ac:graphicFrameMk id="12" creationId="{00000000-0000-0000-0000-000000000000}"/>
          </ac:graphicFrameMkLst>
        </pc:graphicFrameChg>
        <pc:graphicFrameChg chg="mod">
          <ac:chgData name="geetika bellam" userId="60b52396dc51cf7d" providerId="LiveId" clId="{D9786233-DA26-4FFE-929C-124975562D1D}" dt="2023-10-27T17:46:36.003" v="97" actId="1076"/>
          <ac:graphicFrameMkLst>
            <pc:docMk/>
            <pc:sldMk cId="0" sldId="692"/>
            <ac:graphicFrameMk id="15" creationId="{00000000-0000-0000-0000-000000000000}"/>
          </ac:graphicFrameMkLst>
        </pc:graphicFrameChg>
        <pc:graphicFrameChg chg="del">
          <ac:chgData name="geetika bellam" userId="60b52396dc51cf7d" providerId="LiveId" clId="{D9786233-DA26-4FFE-929C-124975562D1D}" dt="2023-10-27T17:45:49.621" v="94" actId="21"/>
          <ac:graphicFrameMkLst>
            <pc:docMk/>
            <pc:sldMk cId="0" sldId="692"/>
            <ac:graphicFrameMk id="2060" creationId="{00000000-0000-0000-0000-000000000000}"/>
          </ac:graphicFrameMkLst>
        </pc:graphicFrameChg>
      </pc:sldChg>
      <pc:sldChg chg="modSp mod">
        <pc:chgData name="geetika bellam" userId="60b52396dc51cf7d" providerId="LiveId" clId="{D9786233-DA26-4FFE-929C-124975562D1D}" dt="2023-10-27T17:49:46.897" v="107" actId="14100"/>
        <pc:sldMkLst>
          <pc:docMk/>
          <pc:sldMk cId="0" sldId="696"/>
        </pc:sldMkLst>
        <pc:spChg chg="mod">
          <ac:chgData name="geetika bellam" userId="60b52396dc51cf7d" providerId="LiveId" clId="{D9786233-DA26-4FFE-929C-124975562D1D}" dt="2023-10-27T17:49:46.897" v="107" actId="14100"/>
          <ac:spMkLst>
            <pc:docMk/>
            <pc:sldMk cId="0" sldId="696"/>
            <ac:spMk id="5" creationId="{00000000-0000-0000-0000-000000000000}"/>
          </ac:spMkLst>
        </pc:spChg>
      </pc:sldChg>
      <pc:sldChg chg="modSp mod">
        <pc:chgData name="geetika bellam" userId="60b52396dc51cf7d" providerId="LiveId" clId="{D9786233-DA26-4FFE-929C-124975562D1D}" dt="2023-10-27T17:50:30.159" v="112" actId="14100"/>
        <pc:sldMkLst>
          <pc:docMk/>
          <pc:sldMk cId="1899280642" sldId="707"/>
        </pc:sldMkLst>
        <pc:graphicFrameChg chg="mod modGraphic">
          <ac:chgData name="geetika bellam" userId="60b52396dc51cf7d" providerId="LiveId" clId="{D9786233-DA26-4FFE-929C-124975562D1D}" dt="2023-10-27T17:50:30.159" v="112" actId="14100"/>
          <ac:graphicFrameMkLst>
            <pc:docMk/>
            <pc:sldMk cId="1899280642" sldId="707"/>
            <ac:graphicFrameMk id="5" creationId="{00000000-0000-0000-0000-000000000000}"/>
          </ac:graphicFrameMkLst>
        </pc:graphicFrameChg>
      </pc:sldChg>
      <pc:sldChg chg="modSp add del mod">
        <pc:chgData name="geetika bellam" userId="60b52396dc51cf7d" providerId="LiveId" clId="{D9786233-DA26-4FFE-929C-124975562D1D}" dt="2023-10-27T18:01:45.550" v="230" actId="2696"/>
        <pc:sldMkLst>
          <pc:docMk/>
          <pc:sldMk cId="0" sldId="708"/>
        </pc:sldMkLst>
        <pc:spChg chg="mod">
          <ac:chgData name="geetika bellam" userId="60b52396dc51cf7d" providerId="LiveId" clId="{D9786233-DA26-4FFE-929C-124975562D1D}" dt="2023-10-27T17:52:14.170" v="127" actId="6549"/>
          <ac:spMkLst>
            <pc:docMk/>
            <pc:sldMk cId="0" sldId="708"/>
            <ac:spMk id="3" creationId="{00000000-0000-0000-0000-000000000000}"/>
          </ac:spMkLst>
        </pc:spChg>
      </pc:sldChg>
      <pc:sldChg chg="modSp add mod">
        <pc:chgData name="geetika bellam" userId="60b52396dc51cf7d" providerId="LiveId" clId="{D9786233-DA26-4FFE-929C-124975562D1D}" dt="2023-10-27T18:01:32.096" v="229" actId="14734"/>
        <pc:sldMkLst>
          <pc:docMk/>
          <pc:sldMk cId="296064881" sldId="734"/>
        </pc:sldMkLst>
        <pc:graphicFrameChg chg="mod modGraphic">
          <ac:chgData name="geetika bellam" userId="60b52396dc51cf7d" providerId="LiveId" clId="{D9786233-DA26-4FFE-929C-124975562D1D}" dt="2023-10-27T18:01:32.096" v="229" actId="14734"/>
          <ac:graphicFrameMkLst>
            <pc:docMk/>
            <pc:sldMk cId="296064881" sldId="734"/>
            <ac:graphicFrameMk id="5" creationId="{00000000-0000-0000-0000-000000000000}"/>
          </ac:graphicFrameMkLst>
        </pc:graphicFrameChg>
      </pc:sldChg>
      <pc:sldChg chg="modSp new mod">
        <pc:chgData name="geetika bellam" userId="60b52396dc51cf7d" providerId="LiveId" clId="{D9786233-DA26-4FFE-929C-124975562D1D}" dt="2023-10-27T18:04:47.727" v="263" actId="20577"/>
        <pc:sldMkLst>
          <pc:docMk/>
          <pc:sldMk cId="2415237539" sldId="735"/>
        </pc:sldMkLst>
        <pc:spChg chg="mod">
          <ac:chgData name="geetika bellam" userId="60b52396dc51cf7d" providerId="LiveId" clId="{D9786233-DA26-4FFE-929C-124975562D1D}" dt="2023-10-27T18:04:47.727" v="263" actId="20577"/>
          <ac:spMkLst>
            <pc:docMk/>
            <pc:sldMk cId="2415237539" sldId="735"/>
            <ac:spMk id="3" creationId="{4804C38C-6DE3-BDD1-FAC2-34D653D280A1}"/>
          </ac:spMkLst>
        </pc:spChg>
      </pc:sldChg>
      <pc:sldChg chg="new del">
        <pc:chgData name="geetika bellam" userId="60b52396dc51cf7d" providerId="LiveId" clId="{D9786233-DA26-4FFE-929C-124975562D1D}" dt="2023-10-27T18:03:08.814" v="232" actId="680"/>
        <pc:sldMkLst>
          <pc:docMk/>
          <pc:sldMk cId="2874337329" sldId="735"/>
        </pc:sldMkLst>
      </pc:sldChg>
      <pc:sldChg chg="new">
        <pc:chgData name="geetika bellam" userId="60b52396dc51cf7d" providerId="LiveId" clId="{D9786233-DA26-4FFE-929C-124975562D1D}" dt="2023-10-27T18:05:39.905" v="264" actId="680"/>
        <pc:sldMkLst>
          <pc:docMk/>
          <pc:sldMk cId="1411417762" sldId="73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PO Attainment Level 
(Average PO Attainment of M.Sc. Geography </a:t>
            </a:r>
            <a:r>
              <a:rPr lang="en-US" b="1" dirty="0" err="1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) (2021-23)</a:t>
            </a:r>
          </a:p>
        </c:rich>
      </c:tx>
      <c:layout>
        <c:manualLayout>
          <c:xMode val="edge"/>
          <c:yMode val="edge"/>
          <c:x val="0.15183061961476318"/>
          <c:y val="3.7881541627620796E-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1549295931665725E-2"/>
          <c:y val="0.10732963549920761"/>
          <c:w val="0.82918958506272156"/>
          <c:h val="0.84671500056154136"/>
        </c:manualLayout>
      </c:layout>
      <c:barChart>
        <c:barDir val="col"/>
        <c:grouping val="clustered"/>
        <c:ser>
          <c:idx val="0"/>
          <c:order val="0"/>
          <c:tx>
            <c:strRef>
              <c:f>'PO Attainment of Program'!$A$30</c:f>
              <c:strCache>
                <c:ptCount val="1"/>
                <c:pt idx="0">
                  <c:v>PO Attainment Level 
(Average PO Attainment ofM.Sc. Geography Programme)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val>
            <c:numRef>
              <c:f>'PO Attainment of Program'!$B$30:$F$30</c:f>
              <c:numCache>
                <c:formatCode>0.00</c:formatCode>
                <c:ptCount val="5"/>
                <c:pt idx="0">
                  <c:v>2.7880952380952402</c:v>
                </c:pt>
                <c:pt idx="1">
                  <c:v>2.7772727272727282</c:v>
                </c:pt>
                <c:pt idx="2">
                  <c:v>2.7688405797101447</c:v>
                </c:pt>
                <c:pt idx="3">
                  <c:v>2.8586956521739131</c:v>
                </c:pt>
                <c:pt idx="4">
                  <c:v>2.8789855072463792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1B-4E5E-A566-510AB1D163CD}"/>
            </c:ext>
          </c:extLst>
        </c:ser>
        <c:gapWidth val="219"/>
        <c:overlap val="-27"/>
        <c:axId val="118607232"/>
        <c:axId val="118609024"/>
      </c:barChart>
      <c:catAx>
        <c:axId val="11860723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18609024"/>
        <c:crossesAt val="2.5"/>
        <c:auto val="1"/>
        <c:lblAlgn val="ctr"/>
        <c:lblOffset val="100"/>
      </c:catAx>
      <c:valAx>
        <c:axId val="118609024"/>
        <c:scaling>
          <c:orientation val="minMax"/>
          <c:max val="3"/>
          <c:min val="2.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18607232"/>
        <c:crosses val="autoZero"/>
        <c:crossBetween val="between"/>
        <c:majorUnit val="5.0000000000000114E-2"/>
        <c:minorUnit val="1.0000000000000026E-2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Attainment Level 
(Average PO Attainment of M.Sc. Geography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b="1" baseline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(2020-22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c:rich>
      </c:tx>
      <c:layout>
        <c:manualLayout>
          <c:xMode val="edge"/>
          <c:yMode val="edge"/>
          <c:x val="0.18735056702817807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900739117515972"/>
          <c:y val="0.10491422267868716"/>
          <c:w val="0.8816391509039565"/>
          <c:h val="0.84671500056154136"/>
        </c:manualLayout>
      </c:layout>
      <c:barChart>
        <c:barDir val="col"/>
        <c:grouping val="clustered"/>
        <c:ser>
          <c:idx val="0"/>
          <c:order val="0"/>
          <c:tx>
            <c:strRef>
              <c:f>'PO Attainment of Program'!$A$30</c:f>
              <c:strCache>
                <c:ptCount val="1"/>
                <c:pt idx="0">
                  <c:v>PO Attainment Level 
(Average PO Attainment ofM.Sc. Geography Programme)</c:v>
                </c:pt>
              </c:strCache>
            </c:strRef>
          </c:tx>
          <c:spPr>
            <a:solidFill>
              <a:srgbClr val="D12E0D"/>
            </a:solidFill>
            <a:ln>
              <a:noFill/>
            </a:ln>
            <a:effectLst/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val>
            <c:numRef>
              <c:f>'PO Attainment of Program'!$B$30:$F$30</c:f>
              <c:numCache>
                <c:formatCode>0.00</c:formatCode>
                <c:ptCount val="5"/>
                <c:pt idx="0">
                  <c:v>2.7452380952380953</c:v>
                </c:pt>
                <c:pt idx="1">
                  <c:v>2.7227272727272847</c:v>
                </c:pt>
                <c:pt idx="2">
                  <c:v>2.7021739130434779</c:v>
                </c:pt>
                <c:pt idx="3">
                  <c:v>2.8152173913043477</c:v>
                </c:pt>
                <c:pt idx="4">
                  <c:v>2.8528985507246367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1B-4E5E-A566-510AB1D163CD}"/>
            </c:ext>
          </c:extLst>
        </c:ser>
        <c:gapWidth val="219"/>
        <c:overlap val="-27"/>
        <c:axId val="118559488"/>
        <c:axId val="121976704"/>
      </c:barChart>
      <c:catAx>
        <c:axId val="118559488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76704"/>
        <c:crossesAt val="2.5"/>
        <c:auto val="1"/>
        <c:lblAlgn val="ctr"/>
        <c:lblOffset val="100"/>
      </c:catAx>
      <c:valAx>
        <c:axId val="121976704"/>
        <c:scaling>
          <c:orientation val="minMax"/>
          <c:max val="3"/>
          <c:min val="2.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18559488"/>
        <c:crosses val="autoZero"/>
        <c:crossBetween val="between"/>
        <c:majorUnit val="5.0000000000000024E-2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IN"/>
            </a:pPr>
            <a:r>
              <a:rPr lang="en-US"/>
              <a:t>CGPA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1ST SEM</c:v>
                </c:pt>
                <c:pt idx="1">
                  <c:v>2ND SEM </c:v>
                </c:pt>
                <c:pt idx="2">
                  <c:v>3RD SEM</c:v>
                </c:pt>
                <c:pt idx="3">
                  <c:v>4TH SEM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5.6</c:v>
                </c:pt>
                <c:pt idx="1">
                  <c:v>6.38</c:v>
                </c:pt>
                <c:pt idx="2">
                  <c:v>6.72</c:v>
                </c:pt>
                <c:pt idx="3">
                  <c:v>7.04</c:v>
                </c:pt>
              </c:numCache>
            </c:numRef>
          </c:val>
        </c:ser>
        <c:axId val="126270464"/>
        <c:axId val="128144128"/>
      </c:barChart>
      <c:catAx>
        <c:axId val="12627046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IN" sz="12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8144128"/>
        <c:crosses val="autoZero"/>
        <c:auto val="1"/>
        <c:lblAlgn val="ctr"/>
        <c:lblOffset val="100"/>
      </c:catAx>
      <c:valAx>
        <c:axId val="1281441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IN" sz="12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6270464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IN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CGPA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1ST SEM </c:v>
                </c:pt>
                <c:pt idx="1">
                  <c:v>2ND SEM</c:v>
                </c:pt>
                <c:pt idx="2">
                  <c:v>3RD SEM</c:v>
                </c:pt>
                <c:pt idx="3">
                  <c:v>4TH SEM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7.7</c:v>
                </c:pt>
                <c:pt idx="1">
                  <c:v>7.9300000000000024</c:v>
                </c:pt>
                <c:pt idx="2">
                  <c:v>7.95</c:v>
                </c:pt>
                <c:pt idx="3">
                  <c:v>8.02</c:v>
                </c:pt>
              </c:numCache>
            </c:numRef>
          </c:val>
        </c:ser>
        <c:axId val="128338560"/>
        <c:axId val="128344448"/>
      </c:barChart>
      <c:catAx>
        <c:axId val="12833856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IN" sz="1200" b="1"/>
            </a:pPr>
            <a:endParaRPr lang="en-US"/>
          </a:p>
        </c:txPr>
        <c:crossAx val="128344448"/>
        <c:crosses val="autoZero"/>
        <c:auto val="1"/>
        <c:lblAlgn val="ctr"/>
        <c:lblOffset val="100"/>
      </c:catAx>
      <c:valAx>
        <c:axId val="1283444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IN" sz="12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833856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IN"/>
          </a:pPr>
          <a:endParaRPr lang="en-US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4AE2-62EF-4006-899C-145F890E8CB2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1DE4-C114-4336-A486-0A0C03A98D3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94275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1</a:t>
            </a:fld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777085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860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2</a:t>
            </a:fld>
            <a:endParaRPr lang="en-I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4</a:t>
            </a:fld>
            <a:endParaRPr lang="en-I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5</a:t>
            </a:fld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9465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40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51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426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5693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33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1705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3906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7509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73372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0100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6971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6087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8199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4840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650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150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6514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1146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7B53-9607-484A-B656-97ACDBC5848B}" type="datetimeFigureOut">
              <a:rPr lang="en-IN" smtClean="0"/>
              <a:pPr/>
              <a:t>08-11-2023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2602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CO-PO%20CHARTS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PDFs.docx" TargetMode="External"/><Relationship Id="rId7" Type="http://schemas.openxmlformats.org/officeDocument/2006/relationships/hyperlink" Target="TOTAL%20PUBLICATIONS.docx" TargetMode="External"/><Relationship Id="rId2" Type="http://schemas.openxmlformats.org/officeDocument/2006/relationships/hyperlink" Target="LIST%20OF%20Ph.Ds%20and%20M.Phils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SEMINARS.docx" TargetMode="External"/><Relationship Id="rId5" Type="http://schemas.openxmlformats.org/officeDocument/2006/relationships/hyperlink" Target="RESEARCH%20PROJECTS%20CONDUCTED.docx" TargetMode="External"/><Relationship Id="rId4" Type="http://schemas.openxmlformats.org/officeDocument/2006/relationships/hyperlink" Target="fellowships%20rs.pptx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7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A7F8B9-77A2-28A9-48FD-D7B9D6073E15}"/>
              </a:ext>
            </a:extLst>
          </p:cNvPr>
          <p:cNvSpPr txBox="1"/>
          <p:nvPr/>
        </p:nvSpPr>
        <p:spPr>
          <a:xfrm flipH="1">
            <a:off x="2269670" y="5657671"/>
            <a:ext cx="8360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Andhra University, Visakhapatnam </a:t>
            </a:r>
          </a:p>
          <a:p>
            <a:pPr algn="ctr"/>
            <a:r>
              <a:rPr lang="en-I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Geography</a:t>
            </a:r>
          </a:p>
          <a:p>
            <a:pPr algn="ctr"/>
            <a:endParaRPr lang="en-I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2CD55A-DBFE-5F99-64C3-8DD72B6B75B3}"/>
              </a:ext>
            </a:extLst>
          </p:cNvPr>
          <p:cNvSpPr txBox="1"/>
          <p:nvPr/>
        </p:nvSpPr>
        <p:spPr>
          <a:xfrm>
            <a:off x="2230581" y="196518"/>
            <a:ext cx="749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rgbClr val="8E0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</a:t>
            </a:r>
          </a:p>
          <a:p>
            <a:pPr algn="ctr"/>
            <a:r>
              <a:rPr lang="en-IN" sz="3600" b="1" dirty="0">
                <a:solidFill>
                  <a:srgbClr val="8E0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NAAC PEER TEAM 2023</a:t>
            </a:r>
          </a:p>
        </p:txBody>
      </p:sp>
      <p:pic>
        <p:nvPicPr>
          <p:cNvPr id="76802" name="Picture 1" descr="Andhra University | AU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5388" y="0"/>
            <a:ext cx="1408000" cy="148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C:\Users\GEOGRAPHY\Downloads\IMG_20231017_162145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29" y="1502227"/>
            <a:ext cx="10918635" cy="4131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559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61703" y="352873"/>
          <a:ext cx="11390811" cy="6495520"/>
        </p:xfrm>
        <a:graphic>
          <a:graphicData uri="http://schemas.openxmlformats.org/drawingml/2006/table">
            <a:tbl>
              <a:tblPr/>
              <a:tblGrid>
                <a:gridCol w="2354100"/>
                <a:gridCol w="3012237"/>
                <a:gridCol w="3012237"/>
                <a:gridCol w="3012237"/>
              </a:tblGrid>
              <a:tr h="373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SEMESTER 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PAPER CODE 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CORE/ ELECTIVE 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TITLE 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9">
                <a:tc rowSpan="13">
                  <a:txBody>
                    <a:bodyPr/>
                    <a:lstStyle/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083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THIRD 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301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1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Population Geography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302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2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Environmental Geography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Gr303-A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Elective Paper – 1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Pedology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&amp; Hydrology 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Gr303-B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B. Applied Climatology 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Gr303-C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C. Geography of Health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304-A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Elective Paper- 2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Disaster Management     Studies 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3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304-B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B. Geography of transportation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304-C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C. Cultural Geography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 305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1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Quantitative Techniques in Geography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 306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2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Image processing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 307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MOOCs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408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Intellectual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Property Rights (IPR)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469" marR="55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01337" y="896320"/>
          <a:ext cx="10620104" cy="4755543"/>
        </p:xfrm>
        <a:graphic>
          <a:graphicData uri="http://schemas.openxmlformats.org/drawingml/2006/table">
            <a:tbl>
              <a:tblPr/>
              <a:tblGrid>
                <a:gridCol w="1894114"/>
                <a:gridCol w="2390503"/>
                <a:gridCol w="2521131"/>
                <a:gridCol w="3814356"/>
              </a:tblGrid>
              <a:tr h="71853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SEMESTER </a:t>
                      </a:r>
                    </a:p>
                  </a:txBody>
                  <a:tcPr marL="7028" marR="7028" marT="70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PAPER CODE</a:t>
                      </a:r>
                    </a:p>
                  </a:txBody>
                  <a:tcPr marL="7028" marR="7028" marT="70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CORE/ ELECTIVE</a:t>
                      </a:r>
                    </a:p>
                  </a:txBody>
                  <a:tcPr marL="7028" marR="7028" marT="70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TITLE</a:t>
                      </a:r>
                    </a:p>
                  </a:txBody>
                  <a:tcPr marL="7028" marR="7028" marT="70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350">
                <a:tc rowSpan="11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FOURTH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Core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paper 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Regional Planning And Development 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402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Core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paper 2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Geographic Information Systems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403- 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rtl="0" fontAlgn="t"/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t"/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Elective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Paper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A. Agricultural Geography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B. Biogeography 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403 -B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C. Political Geography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403-C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4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404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Project Work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Dissertation &amp; Viva-voce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Practical 1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Terrain Analysis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Practical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Geographic Information Systems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407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MOOCs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0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408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Value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Added Course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28" marR="7028" marT="7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0"/>
            <a:ext cx="10608617" cy="170354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Integration of Environmental Sustainability </a:t>
            </a:r>
            <a:b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the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389" y="1628385"/>
            <a:ext cx="9444625" cy="442168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/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Environmental Geography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Disaster Management Studies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Economic Geography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Geography of Health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Population Geography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Urban Geography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Agricultural Geography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Climatology &amp; Oceanography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Geomorphology</a:t>
            </a:r>
          </a:p>
          <a:p>
            <a:pPr marL="1700213" algn="just">
              <a:buFont typeface="Wingdings" pitchFamily="2" charset="2"/>
              <a:buChar char="v"/>
            </a:pPr>
            <a:r>
              <a:rPr lang="en-US" sz="9600" b="1" dirty="0">
                <a:solidFill>
                  <a:srgbClr val="D12E0D"/>
                </a:solidFill>
                <a:latin typeface="Times New Roman" pitchFamily="18" charset="0"/>
                <a:cs typeface="Times New Roman" pitchFamily="18" charset="0"/>
              </a:rPr>
              <a:t>Geographic Information Systems</a:t>
            </a:r>
          </a:p>
          <a:p>
            <a:pPr>
              <a:buNone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D9F876-673C-8A71-3FCE-6C9FD669431C}"/>
              </a:ext>
            </a:extLst>
          </p:cNvPr>
          <p:cNvSpPr txBox="1"/>
          <p:nvPr/>
        </p:nvSpPr>
        <p:spPr>
          <a:xfrm>
            <a:off x="353960" y="383458"/>
            <a:ext cx="1143000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  <a:t>Courses having employability</a:t>
            </a:r>
          </a:p>
          <a:p>
            <a:pPr marL="536575" indent="-536575">
              <a:lnSpc>
                <a:spcPct val="150000"/>
              </a:lnSpc>
              <a:buFont typeface="Wingdings" pitchFamily="2" charset="2"/>
              <a:buChar char="Ø"/>
            </a:pPr>
            <a:endParaRPr lang="en-IN" sz="2400" b="1" dirty="0"/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104	Principles of Cartography</a:t>
            </a: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204	Principles of Remote Sensing</a:t>
            </a: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205	Interpretation of Aerial Photographs</a:t>
            </a: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301 	Population Geography</a:t>
            </a:r>
            <a:endParaRPr lang="en-US" sz="2400" dirty="0">
              <a:solidFill>
                <a:srgbClr val="002E8A"/>
              </a:solidFill>
            </a:endParaRP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302	Environmental Geography</a:t>
            </a:r>
            <a:endParaRPr lang="en-US" sz="2400" dirty="0">
              <a:solidFill>
                <a:srgbClr val="002E8A"/>
              </a:solidFill>
            </a:endParaRP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304 	Disaster Management Studies</a:t>
            </a: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Gr 401 	Regional Planning and Development</a:t>
            </a:r>
          </a:p>
          <a:p>
            <a:pPr marL="2365375" lvl="4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402 	Geographic Information Systems</a:t>
            </a:r>
            <a:endParaRPr lang="en-US" sz="2400" b="1" dirty="0">
              <a:solidFill>
                <a:srgbClr val="002E8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193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D9F876-673C-8A71-3FCE-6C9FD669431C}"/>
              </a:ext>
            </a:extLst>
          </p:cNvPr>
          <p:cNvSpPr txBox="1"/>
          <p:nvPr/>
        </p:nvSpPr>
        <p:spPr>
          <a:xfrm>
            <a:off x="781665" y="294968"/>
            <a:ext cx="1081056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indent="-441325" algn="ctr"/>
            <a:r>
              <a:rPr lang="en-IN" sz="2800" b="1" dirty="0">
                <a:solidFill>
                  <a:schemeClr val="accent5">
                    <a:lumMod val="75000"/>
                  </a:schemeClr>
                </a:solidFill>
              </a:rPr>
              <a:t>Courses having entrepreneurship</a:t>
            </a:r>
          </a:p>
          <a:p>
            <a:pPr marL="441325" indent="-441325"/>
            <a:endParaRPr lang="en-IN" sz="2800" b="1" dirty="0">
              <a:solidFill>
                <a:srgbClr val="FF0000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105 		Map Analysis</a:t>
            </a:r>
            <a:endParaRPr lang="en-US" sz="2400" b="1" dirty="0">
              <a:solidFill>
                <a:srgbClr val="002E8A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106 		Cartography</a:t>
            </a: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205 		Interpretation of Aerial Photographs</a:t>
            </a: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206		Climatic data analysis</a:t>
            </a: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305 		Quantitative Techniques in Geography </a:t>
            </a:r>
            <a:endParaRPr lang="en-US" sz="2400" b="1" dirty="0">
              <a:solidFill>
                <a:srgbClr val="002E8A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306 		Image Processing</a:t>
            </a:r>
            <a:endParaRPr lang="en-US" sz="2400" b="1" dirty="0">
              <a:solidFill>
                <a:srgbClr val="002E8A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402 		Geographic Information Systems</a:t>
            </a:r>
            <a:endParaRPr lang="en-US" sz="2400" b="1" dirty="0">
              <a:solidFill>
                <a:srgbClr val="002E8A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405 		Terrain analysis</a:t>
            </a:r>
            <a:endParaRPr lang="en-US" sz="2400" b="1" dirty="0">
              <a:solidFill>
                <a:srgbClr val="002E8A"/>
              </a:solidFill>
            </a:endParaRPr>
          </a:p>
          <a:p>
            <a:pPr marL="1276350" lvl="2" indent="-36195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Code </a:t>
            </a:r>
            <a:r>
              <a:rPr lang="en-IN" sz="2400" b="1" dirty="0" err="1">
                <a:solidFill>
                  <a:srgbClr val="002E8A"/>
                </a:solidFill>
              </a:rPr>
              <a:t>Gr</a:t>
            </a:r>
            <a:r>
              <a:rPr lang="en-IN" sz="2400" b="1" dirty="0">
                <a:solidFill>
                  <a:srgbClr val="002E8A"/>
                </a:solidFill>
              </a:rPr>
              <a:t> 406 		Geographic Information Systems</a:t>
            </a:r>
            <a:endParaRPr lang="en-US" sz="2400" b="1" dirty="0">
              <a:solidFill>
                <a:srgbClr val="002E8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19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D9F876-673C-8A71-3FCE-6C9FD669431C}"/>
              </a:ext>
            </a:extLst>
          </p:cNvPr>
          <p:cNvSpPr txBox="1"/>
          <p:nvPr/>
        </p:nvSpPr>
        <p:spPr>
          <a:xfrm>
            <a:off x="501445" y="265471"/>
            <a:ext cx="1119402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 </a:t>
            </a:r>
          </a:p>
          <a:p>
            <a: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  <a:t>Courses having skill development.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Gr106 		Cartography</a:t>
            </a: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Gr205 		Interpretation of Aerial Photographs</a:t>
            </a: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Gr306 		Image Processing</a:t>
            </a:r>
            <a:endParaRPr lang="en-US" sz="2800" b="1" dirty="0">
              <a:solidFill>
                <a:srgbClr val="002E8A"/>
              </a:solidFill>
            </a:endParaRP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Gr404 		Project work (Dissertation &amp; Viva – Voce)</a:t>
            </a: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</a:t>
            </a:r>
            <a:r>
              <a:rPr lang="en-IN" sz="2800" b="1" dirty="0" err="1">
                <a:solidFill>
                  <a:srgbClr val="002E8A"/>
                </a:solidFill>
              </a:rPr>
              <a:t>Gr</a:t>
            </a:r>
            <a:r>
              <a:rPr lang="en-IN" sz="2800" b="1" dirty="0">
                <a:solidFill>
                  <a:srgbClr val="002E8A"/>
                </a:solidFill>
              </a:rPr>
              <a:t> 405 		Terrain analysis </a:t>
            </a:r>
            <a:endParaRPr lang="en-US" sz="2800" b="1" dirty="0">
              <a:solidFill>
                <a:srgbClr val="002E8A"/>
              </a:solidFill>
            </a:endParaRPr>
          </a:p>
          <a:p>
            <a:pPr marL="1450975" lvl="2" indent="-536575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2800" b="1" dirty="0">
                <a:solidFill>
                  <a:srgbClr val="002E8A"/>
                </a:solidFill>
              </a:rPr>
              <a:t>Code </a:t>
            </a:r>
            <a:r>
              <a:rPr lang="en-IN" sz="2800" b="1" dirty="0" err="1">
                <a:solidFill>
                  <a:srgbClr val="002E8A"/>
                </a:solidFill>
              </a:rPr>
              <a:t>Gr</a:t>
            </a:r>
            <a:r>
              <a:rPr lang="en-IN" sz="2800" b="1" dirty="0">
                <a:solidFill>
                  <a:srgbClr val="002E8A"/>
                </a:solidFill>
              </a:rPr>
              <a:t> 406 		Geographic Information Systems</a:t>
            </a:r>
            <a:endParaRPr lang="en-IN" sz="2800" b="1" dirty="0">
              <a:solidFill>
                <a:srgbClr val="002E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19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484909"/>
            <a:ext cx="6567055" cy="73429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Student`s  </a:t>
            </a:r>
            <a:r>
              <a:rPr lang="en-US" b="1" dirty="0">
                <a:solidFill>
                  <a:srgbClr val="C00000"/>
                </a:solidFill>
              </a:rPr>
              <a:t>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729" y="926961"/>
            <a:ext cx="10482942" cy="5294224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Project work is   mandatory for all  the Fourth Semester students</a:t>
            </a:r>
          </a:p>
          <a:p>
            <a:pPr algn="just">
              <a:buFont typeface="Wingdings" pitchFamily="2" charset="2"/>
              <a:buChar char="Ø"/>
            </a:pP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5"/>
                </a:solidFill>
              </a:rPr>
              <a:t>Each student is allowed to choose a field work oriented topic for</a:t>
            </a:r>
          </a:p>
          <a:p>
            <a:pPr algn="just">
              <a:buNone/>
            </a:pPr>
            <a:r>
              <a:rPr lang="en-US" sz="2400" b="1" dirty="0">
                <a:solidFill>
                  <a:schemeClr val="accent5"/>
                </a:solidFill>
              </a:rPr>
              <a:t>	 the project duly guided by the faculty.</a:t>
            </a:r>
          </a:p>
          <a:p>
            <a:pPr algn="just">
              <a:buNone/>
            </a:pPr>
            <a:endParaRPr lang="en-US" sz="2400" b="1" dirty="0"/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Students have to collect appropriate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Primary and/or Secondary data  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apply suitable analytical techniques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Draft and submit the </a:t>
            </a:r>
            <a:r>
              <a:rPr lang="en-US" sz="2200" b="1" dirty="0" smtClean="0">
                <a:solidFill>
                  <a:srgbClr val="002060"/>
                </a:solidFill>
              </a:rPr>
              <a:t>dissertation</a:t>
            </a: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00397" y="1027340"/>
            <a:ext cx="10612582" cy="44590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Feedback for curriculum has been collected from the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following stake holders and analysed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Students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Faculty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Alumni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Parents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of them are in strong agreement  with all the parameters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8037" y="207818"/>
            <a:ext cx="1090352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/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PROGRAMME OUTCOMES (POs): 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4813" indent="-404813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4909BB"/>
                </a:solidFill>
                <a:latin typeface="Arial" pitchFamily="34" charset="0"/>
                <a:cs typeface="Arial" pitchFamily="34" charset="0"/>
              </a:rPr>
              <a:t>PO1 Sound knowledge about the earth’s physical and biospheres and their interactions. </a:t>
            </a:r>
          </a:p>
          <a:p>
            <a:pPr marL="404813" indent="-404813" algn="just">
              <a:buFont typeface="Wingdings" pitchFamily="2" charset="2"/>
              <a:buChar char="Ø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4813" indent="-404813" algn="just">
              <a:buFont typeface="Wingdings" pitchFamily="2" charset="2"/>
              <a:buChar char="Ø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PO2 Understanding of the philosophy of geography and the components of human geography- demographic, socio economic, political and geographic characteristics of the world and India in particular. </a:t>
            </a:r>
          </a:p>
          <a:p>
            <a:pPr marL="404813" indent="-404813" algn="just">
              <a:buFont typeface="Wingdings" pitchFamily="2" charset="2"/>
              <a:buChar char="Ø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4813" indent="-404813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PO3 Understanding of the distribution of economic activity and resources, their utilization and sustainable management </a:t>
            </a:r>
          </a:p>
          <a:p>
            <a:pPr marL="404813" indent="-404813" algn="just">
              <a:buFont typeface="Wingdings" pitchFamily="2" charset="2"/>
              <a:buChar char="Ø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4813" indent="-404813" algn="just">
              <a:buFont typeface="Wingdings" pitchFamily="2" charset="2"/>
              <a:buChar char="Ø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PO4 Data analysis, map making and interpretation skills </a:t>
            </a:r>
          </a:p>
          <a:p>
            <a:pPr algn="just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04813" indent="-404813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DD05A4"/>
                </a:solidFill>
                <a:latin typeface="Arial" pitchFamily="34" charset="0"/>
                <a:cs typeface="Arial" pitchFamily="34" charset="0"/>
              </a:rPr>
              <a:t>PO5 Introduce the geospatial technologies and their applications. </a:t>
            </a:r>
          </a:p>
        </p:txBody>
      </p:sp>
    </p:spTree>
    <p:extLst>
      <p:ext uri="{BB962C8B-B14F-4D97-AF65-F5344CB8AC3E}">
        <p14:creationId xmlns="" xmlns:p14="http://schemas.microsoft.com/office/powerpoint/2010/main" val="17562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72A47-C9DD-5EE3-B2D0-27BD4DAB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049" y="2871059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Course Out Comes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Mapping of Cos &amp; POs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DD4CDD-4E96-C8FD-C674-8A8F68DA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425" y="1744952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2400" dirty="0"/>
              <a:t>						</a:t>
            </a:r>
            <a:endParaRPr lang="en-IN" sz="2000" b="1" dirty="0">
              <a:solidFill>
                <a:srgbClr val="FFFF00"/>
              </a:solidFill>
              <a:hlinkClick r:id="rId2" action="ppaction://hlinkfil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0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497" y="419800"/>
            <a:ext cx="5695406" cy="76408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267" y="1039124"/>
            <a:ext cx="6793848" cy="5285984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</a:rPr>
              <a:t>•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Vision &amp; Mission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 Profile/History/Achievement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Curricular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Aspects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Teaching &amp; learning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Research, Innovation and Extensions </a:t>
            </a:r>
          </a:p>
          <a:p>
            <a:pPr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Students support and Progression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Infrastructure and learning resources 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Institutional values and best practices </a:t>
            </a:r>
          </a:p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Progressive Plan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apture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4369" t="27370" r="5864" b="18525"/>
          <a:stretch>
            <a:fillRect/>
          </a:stretch>
        </p:blipFill>
        <p:spPr bwMode="auto">
          <a:xfrm>
            <a:off x="1011382" y="401782"/>
            <a:ext cx="10141527" cy="313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apture4"/>
          <p:cNvPicPr>
            <a:picLocks noChangeAspect="1" noChangeArrowheads="1"/>
          </p:cNvPicPr>
          <p:nvPr/>
        </p:nvPicPr>
        <p:blipFill>
          <a:blip r:embed="rId3"/>
          <a:srcRect l="2274" t="28086" r="20529" b="18898"/>
          <a:stretch>
            <a:fillRect/>
          </a:stretch>
        </p:blipFill>
        <p:spPr bwMode="auto">
          <a:xfrm>
            <a:off x="1039091" y="3565918"/>
            <a:ext cx="10099964" cy="291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5499" b="25499"/>
          <a:stretch>
            <a:fillRect/>
          </a:stretch>
        </p:blipFill>
        <p:spPr bwMode="auto">
          <a:xfrm>
            <a:off x="677334" y="609599"/>
            <a:ext cx="10591834" cy="57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3E8B0A5B-E154-388B-C064-796B71E48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012699"/>
              </p:ext>
            </p:extLst>
          </p:nvPr>
        </p:nvGraphicFramePr>
        <p:xfrm>
          <a:off x="6151419" y="484909"/>
          <a:ext cx="5084617" cy="576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3E8B0A5B-E154-388B-C064-796B71E48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4152516"/>
              </p:ext>
            </p:extLst>
          </p:nvPr>
        </p:nvGraphicFramePr>
        <p:xfrm>
          <a:off x="1205345" y="498765"/>
          <a:ext cx="4849091" cy="574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890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4" y="1"/>
            <a:ext cx="11267769" cy="1017638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C00000"/>
                </a:solidFill>
              </a:rPr>
              <a:t/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Gender diversity of Students</a:t>
            </a:r>
            <a:r>
              <a:rPr lang="en-IN" sz="31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IN" sz="31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31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98171" y="1191984"/>
          <a:ext cx="8801100" cy="4980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59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62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5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256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Strength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Female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18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483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4" y="0"/>
            <a:ext cx="11267769" cy="756382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  <a:t>Students  Diversity</a:t>
            </a:r>
            <a:b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73629" y="832759"/>
          <a:ext cx="9973490" cy="5225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3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43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43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349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996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261228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6749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Strength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Foreign Students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69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69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69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69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91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(1)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Ghana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832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(1)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Lesotho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711" y="290245"/>
            <a:ext cx="7624917" cy="874981"/>
          </a:xfrm>
        </p:spPr>
        <p:txBody>
          <a:bodyPr>
            <a:normAutofit/>
          </a:bodyPr>
          <a:lstStyle/>
          <a:p>
            <a:pPr algn="ctr"/>
            <a:r>
              <a:rPr lang="en-IN" b="1" dirty="0" smtClean="0">
                <a:solidFill>
                  <a:srgbClr val="C00000"/>
                </a:solidFill>
              </a:rPr>
              <a:t>Results </a:t>
            </a:r>
            <a:r>
              <a:rPr lang="en-IN" b="1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3332" y="1327758"/>
          <a:ext cx="9081369" cy="5047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2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23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2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2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9858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Pass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0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55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22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711" y="290245"/>
            <a:ext cx="7624917" cy="874981"/>
          </a:xfrm>
        </p:spPr>
        <p:txBody>
          <a:bodyPr>
            <a:normAutofit/>
          </a:bodyPr>
          <a:lstStyle/>
          <a:p>
            <a:pPr algn="ctr"/>
            <a:r>
              <a:rPr lang="en-IN" b="1" dirty="0" smtClean="0">
                <a:solidFill>
                  <a:srgbClr val="C00000"/>
                </a:solidFill>
              </a:rPr>
              <a:t>Results </a:t>
            </a:r>
            <a:r>
              <a:rPr lang="en-IN" b="1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3332" y="1327758"/>
          <a:ext cx="9081369" cy="5047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26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23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823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823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9858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Pass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50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5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55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22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0" name="Picture 2" descr="C:\Users\GEOGRAPHY\Desktop\FINAL PRESENTATION\Captur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782" y="339919"/>
            <a:ext cx="9705703" cy="576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GEOGRAPHY\Desktop\Captur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468" y="470263"/>
            <a:ext cx="9940835" cy="5734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98618" y="404949"/>
            <a:ext cx="2207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SLOW LEARNER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312692" y="1832064"/>
          <a:ext cx="5147582" cy="271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27017" y="976338"/>
          <a:ext cx="4794069" cy="549186"/>
        </p:xfrm>
        <a:graphic>
          <a:graphicData uri="http://schemas.openxmlformats.org/drawingml/2006/table">
            <a:tbl>
              <a:tblPr/>
              <a:tblGrid>
                <a:gridCol w="650043"/>
                <a:gridCol w="2532282"/>
                <a:gridCol w="1611744"/>
              </a:tblGrid>
              <a:tr h="303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S. NO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NAME  OF THE </a:t>
                      </a:r>
                      <a:r>
                        <a:rPr lang="en-IN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STUDENT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REGISTER  NO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DIVYA KOLA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718210712002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2514" y="4781007"/>
            <a:ext cx="478100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en-US" sz="20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SPECIFIC 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MEASURES TAKEN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3925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1.Remedial Classes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3925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2.Online reading material support.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3925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3.Teachers encourage orientation classes.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3925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Mentor—Mentee Counseling.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3765" y="448883"/>
            <a:ext cx="3154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u="sng" dirty="0" smtClean="0">
                <a:latin typeface="Times New Roman" pitchFamily="18" charset="0"/>
                <a:cs typeface="Times New Roman" pitchFamily="18" charset="0"/>
              </a:rPr>
              <a:t>ADVANCED  LEARNERS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914661" y="979713"/>
          <a:ext cx="4940573" cy="560832"/>
        </p:xfrm>
        <a:graphic>
          <a:graphicData uri="http://schemas.openxmlformats.org/drawingml/2006/table">
            <a:tbl>
              <a:tblPr/>
              <a:tblGrid>
                <a:gridCol w="747396"/>
                <a:gridCol w="2665530"/>
                <a:gridCol w="1527647"/>
              </a:tblGrid>
              <a:tr h="222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>
                          <a:latin typeface="Calibri"/>
                          <a:ea typeface="Calibri"/>
                          <a:cs typeface="Times New Roman"/>
                        </a:rPr>
                        <a:t>S. NO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>
                          <a:latin typeface="Calibri"/>
                          <a:ea typeface="Calibri"/>
                          <a:cs typeface="Times New Roman"/>
                        </a:rPr>
                        <a:t> NAME  OF THE </a:t>
                      </a:r>
                      <a:r>
                        <a:rPr lang="en-IN" sz="1600" b="1" dirty="0" smtClean="0">
                          <a:latin typeface="Calibri"/>
                          <a:ea typeface="Calibri"/>
                          <a:cs typeface="Times New Roman"/>
                        </a:rPr>
                        <a:t> STUDENT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>
                          <a:latin typeface="Calibri"/>
                          <a:ea typeface="Calibri"/>
                          <a:cs typeface="Times New Roman"/>
                        </a:rPr>
                        <a:t>REGISTER  NO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CHRISTOPHER</a:t>
                      </a:r>
                      <a:r>
                        <a:rPr lang="en-IN" sz="16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.K</a:t>
                      </a:r>
                      <a:endParaRPr lang="en-U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n-IN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721210712002</a:t>
                      </a:r>
                      <a:endParaRPr lang="en-U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6186897" y="1907177"/>
          <a:ext cx="5203914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812970" y="4794068"/>
            <a:ext cx="555171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MEASURES TAKEN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.Online reading and material support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Conducting seminars and quiz weekly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Guidance in making power point presentation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Lectures on advanced topics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146" y="235974"/>
            <a:ext cx="7647709" cy="9396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Faculty Profile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0627301"/>
              </p:ext>
            </p:extLst>
          </p:nvPr>
        </p:nvGraphicFramePr>
        <p:xfrm>
          <a:off x="1039090" y="1075579"/>
          <a:ext cx="10771378" cy="481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4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74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5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83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81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Qualification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Designation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Specialization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290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Dr. T.V. Krishna</a:t>
                      </a:r>
                    </a:p>
                    <a:p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</a:rPr>
                        <a:t>Vidwan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-ID : 244895)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M.Sc.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Ph.D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Professor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solidFill>
                            <a:srgbClr val="002060"/>
                          </a:solidFill>
                          <a:effectLst/>
                        </a:rPr>
                        <a:t>Bioclimatology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</a:rPr>
                        <a:t>, Urban, Environmental and Health Geography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727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Dr.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P.Suneetha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</a:rPr>
                        <a:t>Vidwan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-ID : 245078)</a:t>
                      </a:r>
                    </a:p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M.Sc.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Ph.D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Professor</a:t>
                      </a:r>
                    </a:p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&amp;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</a:rPr>
                        <a:t>Urban Climatology &amp;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</a:rPr>
                        <a:t>Land Use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750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Dr.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Anuja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Tigga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</a:rPr>
                        <a:t>Vidwan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-ID : 234361)</a:t>
                      </a:r>
                    </a:p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M.A.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Ph.D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Professor</a:t>
                      </a:r>
                    </a:p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&amp; Chairperson BOS (PG)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</a:rPr>
                        <a:t>Agro climatology</a:t>
                      </a:r>
                    </a:p>
                    <a:p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28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Dr.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Hema Malini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M.Sc.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Ph.D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Honorary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</a:rPr>
                        <a:t> Professor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Climatology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A3F88A-9028-D86B-F6BB-E462F7163306}"/>
              </a:ext>
            </a:extLst>
          </p:cNvPr>
          <p:cNvSpPr txBox="1"/>
          <p:nvPr/>
        </p:nvSpPr>
        <p:spPr>
          <a:xfrm>
            <a:off x="541910" y="300446"/>
            <a:ext cx="11208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										 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VISION</a:t>
            </a:r>
            <a:endParaRPr lang="en-US" sz="1200" b="1" dirty="0">
              <a:solidFill>
                <a:srgbClr val="FF0000"/>
              </a:solidFill>
            </a:endParaRPr>
          </a:p>
          <a:p>
            <a:pPr marL="442913" indent="-442913" algn="just"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</a:rPr>
              <a:t>	</a:t>
            </a:r>
            <a:r>
              <a:rPr lang="en-US" sz="2400" b="1" dirty="0">
                <a:solidFill>
                  <a:srgbClr val="7030A0"/>
                </a:solidFill>
              </a:rPr>
              <a:t>To generate professional  manpower with geospatial  analytical expertise to scientifically explore solutions for sustainable development</a:t>
            </a:r>
            <a:endParaRPr lang="en-IN" sz="24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A3F88A-9028-D86B-F6BB-E462F7163306}"/>
              </a:ext>
            </a:extLst>
          </p:cNvPr>
          <p:cNvSpPr txBox="1"/>
          <p:nvPr/>
        </p:nvSpPr>
        <p:spPr>
          <a:xfrm>
            <a:off x="0" y="2590799"/>
            <a:ext cx="11665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MISSION</a:t>
            </a:r>
          </a:p>
          <a:p>
            <a:pPr marL="1081088" indent="-360363" algn="just">
              <a:buFont typeface="Wingdings" pitchFamily="2" charset="2"/>
              <a:buChar char="ü"/>
            </a:pPr>
            <a:r>
              <a:rPr lang="en-US" sz="2400" b="1" dirty="0">
                <a:solidFill>
                  <a:srgbClr val="0D05B3"/>
                </a:solidFill>
              </a:rPr>
              <a:t>To facilitate learning through a well designed curriculum that 	support the optimal level of performance.</a:t>
            </a:r>
          </a:p>
          <a:p>
            <a:pPr marL="1081088" indent="-360363">
              <a:buFont typeface="Wingdings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 marL="1081088" indent="-360363" algn="just">
              <a:buFont typeface="Wingdings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To impart training so as to  operate multi disciplinary  tasks 	through 	holistic approaches.</a:t>
            </a:r>
          </a:p>
          <a:p>
            <a:pPr marL="1081088" indent="-360363">
              <a:buFont typeface="Wingdings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 marL="1081088" indent="-360363" algn="just"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/>
                </a:solidFill>
              </a:rPr>
              <a:t>To effectuate integrated research in the thrust areas.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endParaRPr lang="en-IN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8019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BF2C6D-1092-D15A-AF11-6F56927956B6}"/>
              </a:ext>
            </a:extLst>
          </p:cNvPr>
          <p:cNvSpPr txBox="1"/>
          <p:nvPr/>
        </p:nvSpPr>
        <p:spPr>
          <a:xfrm>
            <a:off x="3252690" y="249382"/>
            <a:ext cx="597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ADMINISTRATIVE EXPERIENCE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F149AA-468A-19C2-E1FC-A9FA0C604742}"/>
              </a:ext>
            </a:extLst>
          </p:cNvPr>
          <p:cNvSpPr txBox="1"/>
          <p:nvPr/>
        </p:nvSpPr>
        <p:spPr>
          <a:xfrm>
            <a:off x="1255986" y="166063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9D6AA5-9EF6-DB68-2FBA-A399B6D85D80}"/>
              </a:ext>
            </a:extLst>
          </p:cNvPr>
          <p:cNvSpPr txBox="1"/>
          <p:nvPr/>
        </p:nvSpPr>
        <p:spPr>
          <a:xfrm>
            <a:off x="0" y="0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/>
            <a:endParaRPr lang="en-US" sz="2800" b="1" dirty="0"/>
          </a:p>
          <a:p>
            <a:pPr marL="457200" indent="-457200"/>
            <a:r>
              <a:rPr lang="en-US" sz="2800" b="1" dirty="0"/>
              <a:t>								</a:t>
            </a:r>
          </a:p>
          <a:p>
            <a:pPr marL="457200" indent="-457200"/>
            <a:r>
              <a:rPr lang="en-US" sz="2800" b="1" dirty="0"/>
              <a:t>								 </a:t>
            </a:r>
            <a:endParaRPr lang="en-IN" sz="2800" b="1" dirty="0"/>
          </a:p>
          <a:p>
            <a:endParaRPr lang="en-IN" sz="2800" b="1" dirty="0"/>
          </a:p>
          <a:p>
            <a:endParaRPr lang="en-IN" sz="28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1795268"/>
              </p:ext>
            </p:extLst>
          </p:nvPr>
        </p:nvGraphicFramePr>
        <p:xfrm>
          <a:off x="540327" y="983673"/>
          <a:ext cx="10848109" cy="551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142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835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55631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0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Prof.T.V.Krishna</a:t>
                      </a:r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0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Prof.P.Suneetha</a:t>
                      </a:r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0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Prof.Anuja</a:t>
                      </a:r>
                      <a:r>
                        <a:rPr lang="en-US" sz="2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Tigga</a:t>
                      </a:r>
                      <a:endParaRPr lang="en-US" sz="2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8478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HOD, Geography, AU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(2005-208,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2014-17, 2020 – 21)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baseline="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Chairman, BOS (PG)(2013-14, 2017 -20)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Warden, Science Hostels,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AU (2000-04)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Chief Warden, Boys Hostels (2004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-2008) 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Director, Security &amp; Sanitary Unit (2008-16)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Member,  Academic Senate,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AU (2013-14)</a:t>
                      </a: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Honorary Director, 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Press &amp; Publications, AU     (2016-22)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Director, Human Resources Development Centre,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AU (2023 – till date)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 HOD Geography, AU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 (2008-11, 2021-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</a:rPr>
                        <a:t> till date)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 Chairperson, BOS (PG)  (2018-21)</a:t>
                      </a:r>
                      <a:b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 Asst. Principal, AUCST  (2012-15)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 Chief</a:t>
                      </a: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</a:rPr>
                        <a:t> Warden, AULH     (2016-21)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IN" sz="1400" b="1" baseline="0" dirty="0">
                          <a:solidFill>
                            <a:srgbClr val="002060"/>
                          </a:solidFill>
                          <a:effectLst/>
                        </a:rPr>
                        <a:t>   (Warden   1996-98) 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HOD, Geography (2017-20)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effectLst/>
                        </a:rPr>
                        <a:t>Chairperson (2021-till date)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IN" sz="1400" b="1" dirty="0">
                          <a:solidFill>
                            <a:srgbClr val="001F5C"/>
                          </a:solidFill>
                        </a:rPr>
                        <a:t>Internal Auditor, AU (2018-till date</a:t>
                      </a:r>
                      <a:r>
                        <a:rPr lang="en-IN" sz="1400" b="1" dirty="0"/>
                        <a:t>)</a:t>
                      </a:r>
                      <a:endParaRPr lang="en-US" sz="1400" b="1" dirty="0"/>
                    </a:p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6943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776" y="358877"/>
            <a:ext cx="3539613" cy="96847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Faculty Awards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1" y="1438028"/>
          <a:ext cx="10557164" cy="371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3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425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7116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Conferred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070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Prof. B.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</a:rPr>
                        <a:t> Hema Malini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Geography Researchers Award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</a:rPr>
                        <a:t> - 2012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Deccan Geographical Society, Pune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076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Prof. B.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</a:rPr>
                        <a:t> Hema Malini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Bhoogol Bhuyshan Award - 2019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Deccan Geographical Society, Pune</a:t>
                      </a:r>
                    </a:p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301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Prof.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</a:rPr>
                        <a:t>Anuja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</a:rPr>
                        <a:t>Tigga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Best paper Presenter Award - 2022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2060"/>
                          </a:solidFill>
                        </a:rPr>
                        <a:t>International Geographical Union, Thematic Conference, CU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</a:rPr>
                        <a:t> of Haryana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82180850"/>
              </p:ext>
            </p:extLst>
          </p:nvPr>
        </p:nvGraphicFramePr>
        <p:xfrm>
          <a:off x="2064327" y="2229556"/>
          <a:ext cx="8545219" cy="2015873"/>
        </p:xfrm>
        <a:graphic>
          <a:graphicData uri="http://schemas.openxmlformats.org/drawingml/2006/table">
            <a:tbl>
              <a:tblPr/>
              <a:tblGrid>
                <a:gridCol w="5808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29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1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400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783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Sl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No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Fellowships Received Cadre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Service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7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From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9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1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ICSSR Senior Fellow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2019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202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UGC Emeritus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2016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2018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3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3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UGC Emeritus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2015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2016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4520" y="407461"/>
            <a:ext cx="4036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Faculty Fellowships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775" y="1393822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Prof. B. Hemamalini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2512" y="662025"/>
            <a:ext cx="3790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Recognitions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6684" y="28198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48697" y="1327355"/>
            <a:ext cx="8367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94923" y="2418256"/>
            <a:ext cx="657110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Editorial board member of Journals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1.The Deccan Geographer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2. Punjab Geographer</a:t>
            </a:r>
          </a:p>
          <a:p>
            <a:endParaRPr lang="en-US" dirty="0"/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Positions in Associations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President NAGI 2020 - 23</a:t>
            </a:r>
          </a:p>
        </p:txBody>
      </p:sp>
      <p:sp>
        <p:nvSpPr>
          <p:cNvPr id="7" name="Rectangle 6"/>
          <p:cNvSpPr/>
          <p:nvPr/>
        </p:nvSpPr>
        <p:spPr>
          <a:xfrm>
            <a:off x="1393381" y="1626480"/>
            <a:ext cx="362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Prof.B. Hema Malini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979" y="406698"/>
            <a:ext cx="9299423" cy="68825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Faculty Membership in Professional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472" y="1225983"/>
            <a:ext cx="9410007" cy="530544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Institute/ Body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National Association of Geographers of India (NAGI) 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The Indian Geographical Society, Chennai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Deccan Geographical Society (DGS)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GIS India, Hyderabad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Institute of Indian Geographers (IIG)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Union of Geographic Information Technologists (UGIT)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Association of Punjab Geographers (APG)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Association of Population Geographers of India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The Geographical Society of India,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Indian Society of Geomatics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Indian Meteorological Society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Geographical Society of </a:t>
            </a:r>
            <a:r>
              <a:rPr lang="en-US" sz="2900" b="1" dirty="0" err="1">
                <a:solidFill>
                  <a:srgbClr val="002060"/>
                </a:solidFill>
              </a:rPr>
              <a:t>Uttarakhand</a:t>
            </a:r>
            <a:endParaRPr lang="en-US" sz="2900" b="1" dirty="0">
              <a:solidFill>
                <a:srgbClr val="002060"/>
              </a:solidFill>
            </a:endParaRP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Association of Hydrologists of India, Visakhapatnam</a:t>
            </a:r>
          </a:p>
          <a:p>
            <a:pPr lvl="1"/>
            <a:r>
              <a:rPr lang="en-US" sz="2900" b="1" dirty="0">
                <a:solidFill>
                  <a:srgbClr val="002060"/>
                </a:solidFill>
              </a:rPr>
              <a:t>Membership in Editorial Boards of various journals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2192000" y="37882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929" y="840348"/>
            <a:ext cx="9894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Awards Instituted by Prof. B. Hema Malini 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08578" y="1759528"/>
          <a:ext cx="10781071" cy="369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1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817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70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043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SL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Name of the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Association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58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Young Geographer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Deccan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</a:rPr>
                        <a:t> Geographical Society, Pune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460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Eminent Geographer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National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</a:rPr>
                        <a:t> Association of Geographers India, Delhi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945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Promising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</a:rPr>
                        <a:t> Geographer Award 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Association of Punjab Geographers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0" y="727166"/>
            <a:ext cx="4402183" cy="78812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211" y="1518556"/>
            <a:ext cx="8480121" cy="2596244"/>
          </a:xfrm>
        </p:spPr>
        <p:txBody>
          <a:bodyPr/>
          <a:lstStyle/>
          <a:p>
            <a:endParaRPr lang="en-US" b="1" dirty="0"/>
          </a:p>
          <a:p>
            <a:pPr>
              <a:buNone/>
            </a:pPr>
            <a:r>
              <a:rPr lang="en-US" sz="2800" b="1" dirty="0">
                <a:solidFill>
                  <a:srgbClr val="C00000"/>
                </a:solidFill>
              </a:rPr>
              <a:t>Prof.R.Vaidyanadhan Shastyabdipoorthi Prize</a:t>
            </a:r>
          </a:p>
          <a:p>
            <a:pPr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800" b="1" dirty="0">
                <a:solidFill>
                  <a:srgbClr val="C00000"/>
                </a:solidFill>
              </a:rPr>
              <a:t>Prof.Rajagopala Vaidyanadhan Studentship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54034" y="444137"/>
            <a:ext cx="9150729" cy="58458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Research Activity</a:t>
            </a:r>
          </a:p>
          <a:p>
            <a:pPr algn="ctr">
              <a:buNone/>
              <a:defRPr/>
            </a:pPr>
            <a:endParaRPr lang="en-US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buNone/>
              <a:defRPr/>
            </a:pPr>
            <a:endParaRPr lang="en-US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</a:rPr>
              <a:t>PH.D Degrees Awarded	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ea typeface="Times New Roman"/>
                <a:cs typeface="Times New Roman"/>
              </a:rPr>
              <a:t>	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</a:rPr>
              <a:t>71   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LIST OF </a:t>
            </a:r>
            <a:r>
              <a:rPr lang="en-US" sz="1600" b="1" cap="all" dirty="0" err="1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Ph.Ds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 and </a:t>
            </a:r>
            <a:r>
              <a:rPr lang="en-US" sz="1600" b="1" cap="all" dirty="0" err="1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M.Phils.docx</a:t>
            </a:r>
            <a:endParaRPr lang="en-US" sz="1600" b="1" cap="all" dirty="0" smtClean="0">
              <a:solidFill>
                <a:srgbClr val="4909BB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endParaRPr lang="en-US" sz="1600" b="1" cap="all" dirty="0" smtClean="0">
              <a:solidFill>
                <a:srgbClr val="4909BB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err="1" smtClean="0">
                <a:solidFill>
                  <a:srgbClr val="4909BB"/>
                </a:solidFill>
                <a:latin typeface="Arial Black"/>
                <a:cs typeface="Times New Roman"/>
              </a:rPr>
              <a:t>M.Phil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</a:rPr>
              <a:t> Degrees awarded		20   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LIST OF </a:t>
            </a:r>
            <a:r>
              <a:rPr lang="en-US" sz="1600" b="1" cap="all" dirty="0" err="1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Ph.Ds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 and </a:t>
            </a:r>
            <a:r>
              <a:rPr lang="en-US" sz="1600" b="1" cap="all" dirty="0" err="1" smtClean="0">
                <a:solidFill>
                  <a:srgbClr val="4909BB"/>
                </a:solidFill>
                <a:latin typeface="Arial Black"/>
                <a:cs typeface="Times New Roman"/>
                <a:hlinkClick r:id="rId2" action="ppaction://hlinkfile"/>
              </a:rPr>
              <a:t>M.Phils.docx</a:t>
            </a:r>
            <a:endParaRPr lang="en-US" sz="1600" b="1" cap="all" dirty="0" smtClean="0">
              <a:solidFill>
                <a:srgbClr val="6600CC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endParaRPr lang="en-US" sz="1400" b="1" cap="all" dirty="0" smtClean="0">
              <a:solidFill>
                <a:srgbClr val="0000FF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</a:rPr>
              <a:t>Working	</a:t>
            </a:r>
            <a:r>
              <a:rPr lang="en-IN" sz="1600" b="1" dirty="0" smtClean="0">
                <a:solidFill>
                  <a:srgbClr val="4909BB"/>
                </a:solidFill>
                <a:latin typeface="Arial Black"/>
                <a:ea typeface="Times New Roman"/>
                <a:cs typeface="Times New Roman"/>
              </a:rPr>
              <a:t> 			</a:t>
            </a:r>
            <a:r>
              <a:rPr lang="en-US" sz="1600" b="1" cap="all" dirty="0" smtClean="0">
                <a:solidFill>
                  <a:srgbClr val="4909BB"/>
                </a:solidFill>
                <a:latin typeface="Arial Black"/>
                <a:cs typeface="Times New Roman"/>
              </a:rPr>
              <a:t>		11   </a:t>
            </a:r>
          </a:p>
          <a:p>
            <a:pPr marL="346075" indent="-346075">
              <a:spcBef>
                <a:spcPts val="0"/>
              </a:spcBef>
              <a:buNone/>
            </a:pPr>
            <a:endParaRPr lang="en-US" sz="1600" b="1" cap="all" dirty="0" smtClean="0">
              <a:solidFill>
                <a:srgbClr val="4909BB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chemeClr val="accent2">
                    <a:lumMod val="50000"/>
                  </a:schemeClr>
                </a:solidFill>
                <a:latin typeface="Arial Black"/>
                <a:cs typeface="Times New Roman"/>
              </a:rPr>
              <a:t>Post Doctoral Fellow’s		07   </a:t>
            </a:r>
            <a:r>
              <a:rPr lang="en-US" sz="1600" b="1" cap="all" dirty="0" smtClean="0">
                <a:solidFill>
                  <a:schemeClr val="accent2">
                    <a:lumMod val="50000"/>
                  </a:schemeClr>
                </a:solidFill>
                <a:latin typeface="Arial Black"/>
                <a:cs typeface="Times New Roman"/>
                <a:hlinkClick r:id="rId3" action="ppaction://hlinkfile"/>
              </a:rPr>
              <a:t>PDFs.docx</a:t>
            </a:r>
            <a:endParaRPr lang="en-US" sz="1600" b="1" cap="all" dirty="0" smtClean="0">
              <a:solidFill>
                <a:schemeClr val="accent2">
                  <a:lumMod val="50000"/>
                </a:schemeClr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chemeClr val="accent5"/>
                </a:solidFill>
                <a:latin typeface="Arial Black"/>
                <a:cs typeface="Times New Roman"/>
              </a:rPr>
              <a:t>Scholarships	 				05   </a:t>
            </a:r>
            <a:r>
              <a:rPr lang="en-US" sz="1600" b="1" cap="all" dirty="0" smtClean="0">
                <a:solidFill>
                  <a:schemeClr val="accent5"/>
                </a:solidFill>
                <a:latin typeface="Arial Black"/>
                <a:cs typeface="Times New Roman"/>
                <a:hlinkClick r:id="rId4" action="ppaction://hlinkpres?slideindex=1&amp;slidetitle="/>
              </a:rPr>
              <a:t>fellowships rs.pptx</a:t>
            </a:r>
            <a:endParaRPr lang="en-US" sz="1600" b="1" cap="all" dirty="0" smtClean="0">
              <a:solidFill>
                <a:schemeClr val="accent5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200" b="1" cap="all" dirty="0" smtClean="0">
                <a:solidFill>
                  <a:schemeClr val="accent5"/>
                </a:solidFill>
                <a:latin typeface="Arial Black"/>
                <a:cs typeface="Times New Roman"/>
              </a:rPr>
              <a:t>UGC-NET/ICSSR/RGNF</a:t>
            </a:r>
            <a:r>
              <a:rPr lang="en-US" sz="1600" b="1" cap="all" dirty="0" smtClean="0">
                <a:solidFill>
                  <a:schemeClr val="accent5"/>
                </a:solidFill>
                <a:latin typeface="Arial Black"/>
                <a:cs typeface="Times New Roman"/>
              </a:rPr>
              <a:t>		</a:t>
            </a:r>
          </a:p>
          <a:p>
            <a:pPr marL="346075" indent="-346075">
              <a:spcBef>
                <a:spcPts val="0"/>
              </a:spcBef>
              <a:buNone/>
            </a:pPr>
            <a:endParaRPr lang="en-US" sz="1600" b="1" cap="all" dirty="0" smtClean="0">
              <a:solidFill>
                <a:schemeClr val="accent5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chemeClr val="accent5">
                    <a:lumMod val="50000"/>
                  </a:schemeClr>
                </a:solidFill>
                <a:latin typeface="Arial Black"/>
                <a:cs typeface="Times New Roman"/>
              </a:rPr>
              <a:t>Research projects			32</a:t>
            </a:r>
            <a:r>
              <a:rPr lang="en-US" sz="1600" b="1" cap="all" dirty="0" smtClean="0">
                <a:solidFill>
                  <a:srgbClr val="002060"/>
                </a:solidFill>
                <a:latin typeface="Arial Black"/>
                <a:cs typeface="Times New Roman"/>
              </a:rPr>
              <a:t>	</a:t>
            </a:r>
            <a:r>
              <a:rPr lang="en-US" sz="1600" b="1" cap="all" dirty="0" smtClean="0">
                <a:solidFill>
                  <a:srgbClr val="002060"/>
                </a:solidFill>
                <a:latin typeface="Arial Black"/>
                <a:cs typeface="Times New Roman"/>
                <a:hlinkClick r:id="rId5" action="ppaction://hlinkfile"/>
              </a:rPr>
              <a:t>RESEARCH PROJECTS CONDUCTED.docx</a:t>
            </a:r>
            <a:endParaRPr lang="en-US" sz="1600" b="1" cap="all" dirty="0" smtClean="0">
              <a:solidFill>
                <a:srgbClr val="002060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endParaRPr lang="en-US" sz="1400" b="1" cap="all" dirty="0" smtClean="0">
              <a:solidFill>
                <a:srgbClr val="002060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endParaRPr lang="en-US" sz="1400" b="1" cap="all" dirty="0" smtClean="0">
              <a:solidFill>
                <a:srgbClr val="002060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rgbClr val="0070C0"/>
                </a:solidFill>
                <a:latin typeface="Arial Black"/>
                <a:cs typeface="Times New Roman"/>
              </a:rPr>
              <a:t>Seminars Organized			13</a:t>
            </a:r>
            <a:r>
              <a:rPr lang="en-US" sz="1600" b="1" cap="all" dirty="0" smtClean="0">
                <a:solidFill>
                  <a:srgbClr val="002060"/>
                </a:solidFill>
                <a:latin typeface="Arial Black"/>
                <a:cs typeface="Times New Roman"/>
              </a:rPr>
              <a:t>	</a:t>
            </a:r>
            <a:r>
              <a:rPr lang="en-US" sz="1600" b="1" cap="all" dirty="0" smtClean="0">
                <a:solidFill>
                  <a:srgbClr val="002060"/>
                </a:solidFill>
                <a:latin typeface="Arial Black"/>
                <a:cs typeface="Times New Roman"/>
                <a:hlinkClick r:id="rId6" action="ppaction://hlinkfile"/>
              </a:rPr>
              <a:t>SEMINARS.docx</a:t>
            </a:r>
            <a:endParaRPr lang="en-US" sz="1600" b="1" cap="all" dirty="0" smtClean="0">
              <a:solidFill>
                <a:srgbClr val="002060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rgbClr val="002060"/>
                </a:solidFill>
                <a:latin typeface="Arial Black"/>
                <a:cs typeface="Times New Roman"/>
              </a:rPr>
              <a:t>		</a:t>
            </a:r>
          </a:p>
          <a:p>
            <a:pPr marL="346075" indent="-346075">
              <a:spcBef>
                <a:spcPts val="0"/>
              </a:spcBef>
              <a:buNone/>
            </a:pPr>
            <a:endParaRPr lang="en-US" sz="1600" b="1" cap="all" dirty="0" smtClean="0">
              <a:solidFill>
                <a:srgbClr val="002060"/>
              </a:solidFill>
              <a:latin typeface="Arial Black"/>
              <a:cs typeface="Times New Roman"/>
            </a:endParaRPr>
          </a:p>
          <a:p>
            <a:pPr marL="346075" indent="-346075">
              <a:spcBef>
                <a:spcPts val="0"/>
              </a:spcBef>
              <a:buNone/>
            </a:pPr>
            <a:r>
              <a:rPr lang="en-US" sz="1600" b="1" cap="all" dirty="0" smtClean="0">
                <a:solidFill>
                  <a:schemeClr val="accent4"/>
                </a:solidFill>
                <a:latin typeface="Arial Black"/>
                <a:cs typeface="Times New Roman"/>
              </a:rPr>
              <a:t>Publications					269  </a:t>
            </a:r>
            <a:r>
              <a:rPr lang="en-US" sz="1600" b="1" cap="all" dirty="0" smtClean="0">
                <a:solidFill>
                  <a:schemeClr val="accent4"/>
                </a:solidFill>
                <a:latin typeface="Arial Black"/>
                <a:cs typeface="Times New Roman"/>
                <a:hlinkClick r:id="rId7" action="ppaction://hlinkfile"/>
              </a:rPr>
              <a:t>TOTAL PUBLICATIONS.docx</a:t>
            </a:r>
            <a:endParaRPr lang="en-US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marL="347472" indent="-347472">
              <a:spcBef>
                <a:spcPts val="0"/>
              </a:spcBef>
              <a:buNone/>
            </a:pPr>
            <a:r>
              <a:rPr lang="en-US" sz="2000" b="1" cap="all" dirty="0">
                <a:solidFill>
                  <a:srgbClr val="002060"/>
                </a:solidFill>
                <a:latin typeface="Arial Black"/>
                <a:cs typeface="Times New Roman"/>
              </a:rPr>
              <a:t>			</a:t>
            </a:r>
            <a:endParaRPr lang="en-US" sz="2000" dirty="0">
              <a:solidFill>
                <a:srgbClr val="002060"/>
              </a:solidFill>
            </a:endParaRPr>
          </a:p>
          <a:p>
            <a:pPr eaLnBrk="1" hangingPunct="1"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427703"/>
            <a:ext cx="9306232" cy="9291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THRUST AREAS OF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65" y="1574172"/>
            <a:ext cx="9975272" cy="4701937"/>
          </a:xfrm>
        </p:spPr>
        <p:txBody>
          <a:bodyPr>
            <a:noAutofit/>
          </a:bodyPr>
          <a:lstStyle/>
          <a:p>
            <a:pPr marL="1627188" lvl="6">
              <a:buFont typeface="Wingdings" pitchFamily="2" charset="2"/>
              <a:buChar char="§"/>
            </a:pPr>
            <a:r>
              <a:rPr lang="en-US" sz="3200" b="1" dirty="0">
                <a:solidFill>
                  <a:srgbClr val="002060"/>
                </a:solidFill>
              </a:rPr>
              <a:t>Climate Change</a:t>
            </a:r>
          </a:p>
          <a:p>
            <a:pPr marL="1627188" lvl="6">
              <a:buFont typeface="Wingdings" pitchFamily="2" charset="2"/>
              <a:buChar char="§"/>
            </a:pPr>
            <a:r>
              <a:rPr lang="en-US" sz="3200" b="1" dirty="0">
                <a:solidFill>
                  <a:schemeClr val="accent5"/>
                </a:solidFill>
              </a:rPr>
              <a:t>Urban Studies</a:t>
            </a:r>
          </a:p>
          <a:p>
            <a:pPr marL="1627188" lvl="6">
              <a:buFont typeface="Wingdings" pitchFamily="2" charset="2"/>
              <a:buChar char="§"/>
            </a:pPr>
            <a:r>
              <a:rPr lang="en-US" sz="3200" b="1" dirty="0">
                <a:solidFill>
                  <a:srgbClr val="002060"/>
                </a:solidFill>
              </a:rPr>
              <a:t>Agricultural Studies</a:t>
            </a:r>
          </a:p>
          <a:p>
            <a:pPr marL="1627188" lvl="6">
              <a:buFont typeface="Wingdings" pitchFamily="2" charset="2"/>
              <a:buChar char="§"/>
            </a:pPr>
            <a:r>
              <a:rPr lang="en-US" sz="3200" b="1" dirty="0">
                <a:solidFill>
                  <a:schemeClr val="accent5"/>
                </a:solidFill>
              </a:rPr>
              <a:t>Land Use /Cover Studies</a:t>
            </a:r>
          </a:p>
          <a:p>
            <a:pPr marL="1627188" lvl="6">
              <a:buFont typeface="Wingdings" pitchFamily="2" charset="2"/>
              <a:buChar char="§"/>
            </a:pPr>
            <a:r>
              <a:rPr lang="en-US" sz="3200" b="1" dirty="0">
                <a:solidFill>
                  <a:srgbClr val="002060"/>
                </a:solidFill>
              </a:rPr>
              <a:t>Environmental Issues and Impact Assessment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756" y="0"/>
            <a:ext cx="5884606" cy="64892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Research Projects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3457" y="796411"/>
          <a:ext cx="11337487" cy="565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531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95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89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208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Sl.No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Funding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77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Coastal Vulnerability to cyclones and storm surges at village level through assessment of geographical and socio-economic factor – A methodology development.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UGC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71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Climate change vs. trends in weather extremities and their impact on </a:t>
                      </a:r>
                    </a:p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ecosystems in Andhra Pradesh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UGC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8452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Environmental changes and Human diseases and Health care delivery system: A study on Tribal Regions of North Coastal Andhra, AP, India-2016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ICSSR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528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Assessment of Trends in Malaria incidence: A Case study of Visakhapatnam District, Andhra Pradesh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ICSSR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79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Evaluation of the impact of Aquaculture on physical and Socio-Economic environment of West Godavari delta region, Andhra Pradesh using Remote Sensing and GIS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UGC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45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Impact of changing land use/ land cover conditions on Socio-Economic status of Costal Villages- A case study of West Godavari District, AP.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ICSSR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832" y="339213"/>
            <a:ext cx="9453716" cy="8980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History &amp; Profile of the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614" y="989556"/>
            <a:ext cx="10659649" cy="5367000"/>
          </a:xfrm>
        </p:spPr>
        <p:txBody>
          <a:bodyPr>
            <a:no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800" b="1" dirty="0">
              <a:solidFill>
                <a:srgbClr val="0000FF"/>
              </a:solidFill>
              <a:latin typeface="Arial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The Department was started in 1972  to initiate Education and 	Research in the Science oriented branches of Geography.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chemeClr val="accent5"/>
                </a:solidFill>
              </a:rPr>
              <a:t>Geography is a comprehensive discipline that integrates subjects from</a:t>
            </a:r>
          </a:p>
          <a:p>
            <a:pPr marL="1620838" indent="-276225"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rgbClr val="0D05B3"/>
                </a:solidFill>
              </a:rPr>
              <a:t>Social sciences, </a:t>
            </a:r>
          </a:p>
          <a:p>
            <a:pPr lvl="3"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800" b="1" dirty="0">
                <a:solidFill>
                  <a:srgbClr val="0D05B3"/>
                </a:solidFill>
              </a:rPr>
              <a:t>Natural &amp; Physical sciences and </a:t>
            </a:r>
          </a:p>
          <a:p>
            <a:pPr lvl="3"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800" b="1" dirty="0">
                <a:solidFill>
                  <a:srgbClr val="0D05B3"/>
                </a:solidFill>
              </a:rPr>
              <a:t>Technology.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002060"/>
                </a:solidFill>
              </a:rPr>
              <a:t>It is one of the few Geography Departments in the country that focuses research in Physical Geography.</a:t>
            </a:r>
            <a:endParaRPr lang="en-US" sz="2400" b="1" dirty="0">
              <a:solidFill>
                <a:srgbClr val="002060"/>
              </a:solidFill>
              <a:latin typeface="Arial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400" b="1" dirty="0">
              <a:solidFill>
                <a:srgbClr val="0D05B3"/>
              </a:solidFill>
              <a:latin typeface="Arial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800" b="1" dirty="0">
              <a:solidFill>
                <a:srgbClr val="0D05B3"/>
              </a:solidFill>
              <a:latin typeface="Arial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800" b="1" dirty="0">
              <a:solidFill>
                <a:srgbClr val="0000FF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770" y="396240"/>
            <a:ext cx="9198429" cy="496546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Library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sz="3100" b="1" dirty="0">
                <a:solidFill>
                  <a:schemeClr val="accent2">
                    <a:lumMod val="50000"/>
                  </a:schemeClr>
                </a:solidFill>
              </a:rPr>
              <a:t>The department’s Library has good number of text books, Atlases, Encyclopedias, census publications etc</a:t>
            </a:r>
            <a:br>
              <a:rPr lang="en-US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002060"/>
                </a:solidFill>
              </a:rPr>
              <a:t>Total Number of books:  821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New books:					      99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											   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541" b="1541"/>
          <a:stretch>
            <a:fillRect/>
          </a:stretch>
        </p:blipFill>
        <p:spPr bwMode="auto">
          <a:xfrm>
            <a:off x="621915" y="1676400"/>
            <a:ext cx="5308622" cy="422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t="1541" b="1541"/>
          <a:stretch>
            <a:fillRect/>
          </a:stretch>
        </p:blipFill>
        <p:spPr bwMode="auto">
          <a:xfrm>
            <a:off x="5971308" y="1690254"/>
            <a:ext cx="5514109" cy="421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61856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27615" y="750516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Library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"/>
            <a:ext cx="547116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Labs &amp;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26" y="1051560"/>
            <a:ext cx="9639993" cy="463296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Cartography</a:t>
            </a:r>
            <a:r>
              <a:rPr lang="en-US" sz="2800" b="1" cap="all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 :</a:t>
            </a:r>
            <a:r>
              <a:rPr lang="en-US" sz="2400" b="1" cap="all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 </a:t>
            </a:r>
            <a:r>
              <a:rPr lang="en-US" sz="2400" b="1" cap="all" dirty="0">
                <a:solidFill>
                  <a:schemeClr val="accent4"/>
                </a:solidFill>
                <a:cs typeface="Arial"/>
              </a:rPr>
              <a:t>	</a:t>
            </a:r>
            <a:endParaRPr lang="en-US" sz="2400" dirty="0"/>
          </a:p>
          <a:p>
            <a:pPr marL="0" indent="-347472">
              <a:spcBef>
                <a:spcPts val="0"/>
              </a:spcBef>
              <a:buNone/>
            </a:pPr>
            <a:r>
              <a:rPr lang="en-US" sz="2400" b="1" cap="all" dirty="0">
                <a:solidFill>
                  <a:schemeClr val="accent4"/>
                </a:solidFill>
                <a:cs typeface="Arial"/>
              </a:rPr>
              <a:t>		</a:t>
            </a:r>
            <a:r>
              <a:rPr lang="en-US" sz="2400" b="1" dirty="0">
                <a:solidFill>
                  <a:srgbClr val="002060"/>
                </a:solidFill>
                <a:cs typeface="Arial"/>
              </a:rPr>
              <a:t>Topographic Maps, Weather Charts, Atlases and Models</a:t>
            </a:r>
            <a:endParaRPr lang="en-US" sz="2400" dirty="0">
              <a:solidFill>
                <a:srgbClr val="002060"/>
              </a:solidFill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endParaRPr lang="en-US" sz="2400" b="1" dirty="0">
              <a:solidFill>
                <a:schemeClr val="tx1"/>
              </a:solidFill>
              <a:cs typeface="Arial"/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solidFill>
                  <a:srgbClr val="C00000"/>
                </a:solidFill>
                <a:cs typeface="Arial"/>
              </a:rPr>
              <a:t>Air photo Interpretation: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cs typeface="Arial"/>
              </a:rPr>
              <a:t>		</a:t>
            </a:r>
            <a:r>
              <a:rPr lang="en-US" sz="2400" b="1" dirty="0">
                <a:solidFill>
                  <a:srgbClr val="002060"/>
                </a:solidFill>
                <a:cs typeface="Arial"/>
              </a:rPr>
              <a:t>Stereoscopes,  Arial  Photos, Stereogram  &amp;  Stereo pairs</a:t>
            </a:r>
            <a:endParaRPr lang="en-US" sz="2400" dirty="0">
              <a:solidFill>
                <a:srgbClr val="002060"/>
              </a:solidFill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endParaRPr lang="en-US" sz="2400" b="1" dirty="0">
              <a:solidFill>
                <a:srgbClr val="C00000"/>
              </a:solidFill>
              <a:cs typeface="Arial"/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cap="all" dirty="0">
                <a:solidFill>
                  <a:schemeClr val="accent5">
                    <a:lumMod val="50000"/>
                  </a:schemeClr>
                </a:solidFill>
                <a:cs typeface="Arial"/>
              </a:rPr>
              <a:t>GIS/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/>
              </a:rPr>
              <a:t>Computer: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	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-347472">
              <a:spcBef>
                <a:spcPts val="0"/>
              </a:spcBef>
              <a:buNone/>
            </a:pPr>
            <a:r>
              <a:rPr lang="en-US" sz="2400" b="1" i="1" dirty="0">
                <a:solidFill>
                  <a:schemeClr val="accent4"/>
                </a:solidFill>
                <a:cs typeface="Arial"/>
              </a:rPr>
              <a:t>		</a:t>
            </a:r>
            <a:r>
              <a:rPr lang="en-US" sz="2400" b="1" i="1" u="sng" dirty="0">
                <a:solidFill>
                  <a:srgbClr val="002060"/>
                </a:solidFill>
                <a:cs typeface="Arial"/>
              </a:rPr>
              <a:t>Hardware</a:t>
            </a:r>
            <a:r>
              <a:rPr lang="en-US" sz="2400" b="1" u="sng" dirty="0">
                <a:solidFill>
                  <a:srgbClr val="002060"/>
                </a:solidFill>
                <a:cs typeface="Arial"/>
              </a:rPr>
              <a:t>:</a:t>
            </a:r>
            <a:r>
              <a:rPr lang="en-US" sz="2400" b="1" dirty="0">
                <a:solidFill>
                  <a:srgbClr val="002060"/>
                </a:solidFill>
                <a:cs typeface="Arial"/>
              </a:rPr>
              <a:t>	Computers, A0 size Map  Scanner &amp; Plotter</a:t>
            </a:r>
            <a:endParaRPr lang="en-US" sz="2400" dirty="0">
              <a:solidFill>
                <a:srgbClr val="002060"/>
              </a:solidFill>
            </a:endParaRPr>
          </a:p>
          <a:p>
            <a:pPr marL="0" indent="-347472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cs typeface="Arial"/>
              </a:rPr>
              <a:t>		      		Total Station, Handheld GPS receivers</a:t>
            </a:r>
            <a:endParaRPr lang="en-US" sz="2400" dirty="0">
              <a:solidFill>
                <a:srgbClr val="002060"/>
              </a:solidFill>
            </a:endParaRPr>
          </a:p>
          <a:p>
            <a:pPr marL="0" indent="-347472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cs typeface="Arial"/>
              </a:rPr>
              <a:t>		</a:t>
            </a:r>
            <a:r>
              <a:rPr lang="en-US" sz="2400" b="1" i="1" u="sng" dirty="0">
                <a:solidFill>
                  <a:srgbClr val="002060"/>
                </a:solidFill>
                <a:cs typeface="Arial"/>
              </a:rPr>
              <a:t>Software:</a:t>
            </a:r>
            <a:r>
              <a:rPr lang="en-US" sz="2400" b="1" i="1" dirty="0">
                <a:solidFill>
                  <a:srgbClr val="002060"/>
                </a:solidFill>
                <a:cs typeface="Arial"/>
              </a:rPr>
              <a:t>	</a:t>
            </a:r>
            <a:r>
              <a:rPr lang="en-US" sz="2400" b="1" dirty="0">
                <a:solidFill>
                  <a:srgbClr val="002060"/>
                </a:solidFill>
                <a:cs typeface="Arial"/>
              </a:rPr>
              <a:t>Erdas Imagine &amp; Arc-GIS </a:t>
            </a:r>
          </a:p>
          <a:p>
            <a:pPr marL="0" indent="-347472">
              <a:spcBef>
                <a:spcPts val="0"/>
              </a:spcBef>
              <a:buNone/>
            </a:pPr>
            <a:endParaRPr lang="en-US" sz="2400" b="1" dirty="0">
              <a:solidFill>
                <a:srgbClr val="002060"/>
              </a:solidFill>
              <a:cs typeface="Arial"/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Digital Interactive Panel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endParaRPr lang="en-US" sz="2400" b="1" dirty="0">
              <a:solidFill>
                <a:srgbClr val="002060"/>
              </a:solidFill>
              <a:cs typeface="Arial"/>
            </a:endParaRPr>
          </a:p>
          <a:p>
            <a:pPr marL="0" indent="-347472">
              <a:spcBef>
                <a:spcPts val="0"/>
              </a:spcBef>
              <a:buFont typeface="Wingdings" pitchFamily="2" charset="2"/>
              <a:buChar char="q"/>
            </a:pPr>
            <a:endParaRPr lang="en-US" sz="2400" b="1" dirty="0">
              <a:solidFill>
                <a:srgbClr val="002060"/>
              </a:solidFill>
              <a:cs typeface="Arial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en-US" sz="2400" b="1" dirty="0">
              <a:effectLst/>
              <a:cs typeface="Arial" pitchFamily="34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en-US" sz="2400" b="1" dirty="0">
              <a:effectLst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2400" b="1" dirty="0"/>
          </a:p>
          <a:p>
            <a:pPr>
              <a:buFont typeface="Wingdings" pitchFamily="2" charset="2"/>
              <a:buChar char="q"/>
              <a:defRPr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5713" y="248194"/>
            <a:ext cx="4927899" cy="31481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18" y="3526970"/>
            <a:ext cx="5303519" cy="314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474" y="3513909"/>
            <a:ext cx="5172892" cy="304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300381" y="1421475"/>
            <a:ext cx="4120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Central Computer Lab for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Image Processing &amp; GIS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GEOGRAPHY\Downloads\WhatsApp Image 2023-09-02 at 12.45.26 PM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72" y="2777365"/>
            <a:ext cx="3132407" cy="1871003"/>
          </a:xfrm>
          <a:prstGeom prst="rect">
            <a:avLst/>
          </a:prstGeom>
          <a:noFill/>
        </p:spPr>
      </p:pic>
      <p:pic>
        <p:nvPicPr>
          <p:cNvPr id="6" name="Picture 18" descr="C:\Users\GEOGRAPHY\Downloads\WhatsApp Image 2023-09-02 at 12.45.45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124" y="736667"/>
            <a:ext cx="3104760" cy="2021771"/>
          </a:xfrm>
          <a:prstGeom prst="rect">
            <a:avLst/>
          </a:prstGeom>
          <a:noFill/>
        </p:spPr>
      </p:pic>
      <p:pic>
        <p:nvPicPr>
          <p:cNvPr id="8" name="Picture 22" descr="C:\Users\GEOGRAPHY\Downloads\WhatsApp Image 2023-09-02 at 12.45.38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189" y="4680202"/>
            <a:ext cx="3067382" cy="1837324"/>
          </a:xfrm>
          <a:prstGeom prst="rect">
            <a:avLst/>
          </a:prstGeom>
          <a:noFill/>
        </p:spPr>
      </p:pic>
      <p:pic>
        <p:nvPicPr>
          <p:cNvPr id="11" name="Picture 2" descr="C:\Users\GEOGRAPHY\Downloads\PHOTO-2023-08-04-18-36-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3989" y="705394"/>
            <a:ext cx="7240841" cy="582603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56062" y="156755"/>
            <a:ext cx="10792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E8A"/>
                </a:solidFill>
              </a:rPr>
              <a:t>Air Photo Interpretation &amp; Cartography Lab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946105" y="407964"/>
            <a:ext cx="10758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accent5">
                    <a:lumMod val="75000"/>
                  </a:schemeClr>
                </a:solidFill>
              </a:rPr>
              <a:t>Students Support and Guidance for</a:t>
            </a:r>
          </a:p>
          <a:p>
            <a:pPr algn="ctr"/>
            <a:r>
              <a:rPr lang="en-IN" sz="2800" b="1" dirty="0">
                <a:solidFill>
                  <a:schemeClr val="accent5">
                    <a:lumMod val="75000"/>
                  </a:schemeClr>
                </a:solidFill>
              </a:rPr>
              <a:t>NET/SLET/GRE and other competitive examinations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8314F8-E2A6-190F-C1EA-68A169D7D52E}"/>
              </a:ext>
            </a:extLst>
          </p:cNvPr>
          <p:cNvSpPr txBox="1"/>
          <p:nvPr/>
        </p:nvSpPr>
        <p:spPr>
          <a:xfrm>
            <a:off x="2258291" y="1603716"/>
            <a:ext cx="93053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endParaRPr lang="en-IN" sz="2400" b="1" dirty="0">
              <a:solidFill>
                <a:srgbClr val="002E8A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Guest Lectures</a:t>
            </a:r>
          </a:p>
          <a:p>
            <a:pPr marL="457200" indent="-457200">
              <a:buFont typeface="Wingdings" pitchFamily="2" charset="2"/>
              <a:buChar char="Ø"/>
            </a:pPr>
            <a:endParaRPr lang="en-IN" sz="2400" b="1" dirty="0">
              <a:solidFill>
                <a:srgbClr val="002E8A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Guidance provided for various  competitive examinations.  </a:t>
            </a:r>
          </a:p>
          <a:p>
            <a:pPr marL="457200" indent="-457200">
              <a:buFont typeface="Wingdings" pitchFamily="2" charset="2"/>
              <a:buChar char="Ø"/>
            </a:pPr>
            <a:endParaRPr lang="en-IN" sz="2400" b="1" dirty="0">
              <a:solidFill>
                <a:srgbClr val="002E8A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Guidance provided for Projects &amp; Seminar presentations.</a:t>
            </a:r>
          </a:p>
          <a:p>
            <a:pPr marL="457200" indent="-457200">
              <a:buFont typeface="Wingdings" pitchFamily="2" charset="2"/>
              <a:buChar char="Ø"/>
            </a:pPr>
            <a:endParaRPr lang="en-IN" sz="2400" b="1" dirty="0">
              <a:solidFill>
                <a:srgbClr val="002E8A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2E8A"/>
                </a:solidFill>
              </a:rPr>
              <a:t> Encouragement to prepare thematic maps, models.</a:t>
            </a:r>
          </a:p>
        </p:txBody>
      </p:sp>
    </p:spTree>
    <p:extLst>
      <p:ext uri="{BB962C8B-B14F-4D97-AF65-F5344CB8AC3E}">
        <p14:creationId xmlns="" xmlns:p14="http://schemas.microsoft.com/office/powerpoint/2010/main" val="917251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OGRAPHY\Downloads\WhatsApp Image 2023-08-26 at 3.28.59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429" y="1282005"/>
            <a:ext cx="5634247" cy="4819536"/>
          </a:xfrm>
          <a:prstGeom prst="rect">
            <a:avLst/>
          </a:prstGeom>
          <a:noFill/>
        </p:spPr>
      </p:pic>
      <p:pic>
        <p:nvPicPr>
          <p:cNvPr id="4099" name="Picture 3" descr="C:\Users\GEOGRAPHY\Downloads\WhatsApp Image 2023-08-26 at 3.29.06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239" y="1282425"/>
            <a:ext cx="4799215" cy="299862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29889" y="290946"/>
            <a:ext cx="4100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E8A"/>
                </a:solidFill>
              </a:rPr>
              <a:t>GUEST LECTURES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5729" y="4410092"/>
            <a:ext cx="4490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Madha Suresh</a:t>
            </a:r>
            <a:r>
              <a:rPr lang="en-US" sz="2400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University of Madras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94714" y="5347429"/>
            <a:ext cx="5301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730356"/>
                </a:solidFill>
                <a:latin typeface="Times New Roman" pitchFamily="18" charset="0"/>
                <a:cs typeface="Times New Roman" pitchFamily="18" charset="0"/>
              </a:rPr>
              <a:t>Series of lectures in Applications of RS&amp; GIS IN Disaster Management Studies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t="957" b="957"/>
          <a:stretch>
            <a:fillRect/>
          </a:stretch>
        </p:blipFill>
        <p:spPr bwMode="auto">
          <a:xfrm>
            <a:off x="424542" y="378824"/>
            <a:ext cx="55843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26225" y="3867834"/>
            <a:ext cx="32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Ashis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Kumar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Saha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2E8A"/>
                </a:solidFill>
                <a:latin typeface="Times New Roman" pitchFamily="18" charset="0"/>
                <a:cs typeface="Times New Roman" pitchFamily="18" charset="0"/>
              </a:rPr>
              <a:t>Delhi School of Economics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GEOGRAPHY\Downloads\IMG-20231025-WA001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3327" y="378822"/>
            <a:ext cx="5415861" cy="3213463"/>
          </a:xfrm>
          <a:prstGeom prst="rect">
            <a:avLst/>
          </a:prstGeom>
          <a:noFill/>
        </p:spPr>
      </p:pic>
      <p:pic>
        <p:nvPicPr>
          <p:cNvPr id="26627" name="Picture 3" descr="C:\Users\GEOGRAPHY\Downloads\IMG-20231025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103" y="3592285"/>
            <a:ext cx="5460274" cy="300445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70114" y="4804007"/>
            <a:ext cx="5547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3035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730356"/>
                </a:solidFill>
                <a:latin typeface="Times New Roman" pitchFamily="18" charset="0"/>
                <a:cs typeface="Times New Roman" pitchFamily="18" charset="0"/>
              </a:rPr>
              <a:t>Mangrove Mapping and monitoring in Indian Sunderban using  RS &amp; GIS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13" y="473529"/>
            <a:ext cx="5390244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GEOGRAPHY\Desktop\student appointment letters\TULASI MA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5220" y="2841171"/>
            <a:ext cx="5626038" cy="36902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3661" y="4319593"/>
            <a:ext cx="4980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Thulasimala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University of Madras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171" y="5372099"/>
            <a:ext cx="5470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730356"/>
                </a:solidFill>
                <a:latin typeface="Times New Roman" pitchFamily="18" charset="0"/>
                <a:cs typeface="Times New Roman" pitchFamily="18" charset="0"/>
              </a:rPr>
              <a:t>Series of lectures in  Regional planning and Development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154" y="805543"/>
            <a:ext cx="4532811" cy="99752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697" y="1899332"/>
            <a:ext cx="7542184" cy="3353520"/>
          </a:xfr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Most  of our Students are placed in</a:t>
            </a:r>
          </a:p>
          <a:p>
            <a:endParaRPr lang="en-US" b="1" dirty="0"/>
          </a:p>
          <a:p>
            <a:pPr>
              <a:buNone/>
            </a:pPr>
            <a:r>
              <a:rPr lang="en-US" sz="2400" b="1" dirty="0"/>
              <a:t>						</a:t>
            </a:r>
            <a:r>
              <a:rPr lang="en-US" sz="2400" b="1" dirty="0">
                <a:solidFill>
                  <a:srgbClr val="C00000"/>
                </a:solidFill>
              </a:rPr>
              <a:t>Educational Institutions</a:t>
            </a:r>
          </a:p>
          <a:p>
            <a:pPr>
              <a:buNone/>
            </a:pPr>
            <a:r>
              <a:rPr lang="en-US" sz="2400" b="1" dirty="0"/>
              <a:t>						</a:t>
            </a:r>
            <a:r>
              <a:rPr lang="en-US" sz="2400" b="1" dirty="0">
                <a:solidFill>
                  <a:srgbClr val="4909BB"/>
                </a:solidFill>
              </a:rPr>
              <a:t>GIS Companies</a:t>
            </a:r>
          </a:p>
          <a:p>
            <a:pPr>
              <a:buNone/>
            </a:pPr>
            <a:r>
              <a:rPr lang="en-US" sz="2400" b="1" dirty="0"/>
              <a:t>						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Government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services</a:t>
            </a:r>
          </a:p>
          <a:p>
            <a:pPr>
              <a:buNone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R.VAIDYANADHAN_Photo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54736" cy="4115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2467"/>
            <a:ext cx="3271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Prof. R.Vaidyanadhan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41487" y="0"/>
            <a:ext cx="8483482" cy="64597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founder Professor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famous Geomorphologist of National and </a:t>
            </a:r>
            <a:r>
              <a:rPr lang="en-US" sz="2000" b="1" dirty="0">
                <a:solidFill>
                  <a:srgbClr val="002060"/>
                </a:solidFill>
              </a:rPr>
              <a:t>International reputation.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b="1" dirty="0">
                <a:solidFill>
                  <a:srgbClr val="002060"/>
                </a:solidFill>
              </a:rPr>
              <a:t>Pioneered studies in 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Cartography ,</a:t>
            </a: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r>
              <a:rPr lang="en-US" sz="2000" b="1" dirty="0">
                <a:solidFill>
                  <a:srgbClr val="C00000"/>
                </a:solidFill>
              </a:rPr>
              <a:t>Geomorphology,</a:t>
            </a:r>
          </a:p>
          <a:p>
            <a:pPr lvl="4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rgbClr val="C00000"/>
                </a:solidFill>
              </a:rPr>
              <a:t>	Aerial Photo Interpretation,</a:t>
            </a: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rgbClr val="C00000"/>
                </a:solidFill>
              </a:rPr>
              <a:t>					Remote sensing methodologies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 Contributions: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"Geomorphic evolution of the east coast of India with special reference to deltas".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b="1" dirty="0">
                <a:solidFill>
                  <a:srgbClr val="C00000"/>
                </a:solidFill>
              </a:rPr>
              <a:t>Studies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ancient channels which are potential groundwater sources. 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GEOGRAPHY\Downloads\IMG-20230428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" y="1188720"/>
            <a:ext cx="5971898" cy="5069021"/>
          </a:xfrm>
          <a:prstGeom prst="rect">
            <a:avLst/>
          </a:prstGeom>
          <a:noFill/>
        </p:spPr>
      </p:pic>
      <p:pic>
        <p:nvPicPr>
          <p:cNvPr id="1026" name="Picture 2" descr="C:\Users\GEOGRAPHY\Downloads\IMG-20230428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048" y="1188720"/>
            <a:ext cx="5396432" cy="50680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78843" y="363974"/>
            <a:ext cx="4344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CAMPUS PLACEMENTS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GRAPHY\Downloads\WhatsApp Image 2023-08-18 at 2.00.54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274" y="339634"/>
            <a:ext cx="6257109" cy="3571183"/>
          </a:xfrm>
          <a:prstGeom prst="rect">
            <a:avLst/>
          </a:prstGeom>
          <a:noFill/>
        </p:spPr>
      </p:pic>
      <p:pic>
        <p:nvPicPr>
          <p:cNvPr id="4" name="Picture 3" descr="C:\Users\GEOGRAPHY\Downloads\WhatsApp Image 2023-08-19 at 10.46.03 A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8445" y="352697"/>
            <a:ext cx="4532811" cy="3500846"/>
          </a:xfrm>
          <a:prstGeom prst="rect">
            <a:avLst/>
          </a:prstGeom>
          <a:noFill/>
        </p:spPr>
      </p:pic>
      <p:pic>
        <p:nvPicPr>
          <p:cNvPr id="6" name="Picture 5" descr="C:\Users\GEOGRAPHY\Downloads\WhatsApp Image 2023-08-19 at 10.46.03 A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7635" y="3853542"/>
            <a:ext cx="4510444" cy="266482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275" y="3918857"/>
            <a:ext cx="3291840" cy="263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8428" y="3918856"/>
            <a:ext cx="2983081" cy="265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GEOGRAPHY\Downloads\IMG-20230224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271" y="944880"/>
            <a:ext cx="6072809" cy="5699760"/>
          </a:xfrm>
          <a:prstGeom prst="rect">
            <a:avLst/>
          </a:prstGeom>
          <a:noFill/>
        </p:spPr>
      </p:pic>
      <p:pic>
        <p:nvPicPr>
          <p:cNvPr id="3" name="Picture 2" descr="C:\Users\GEOGRAPHY\Downloads\IMG-20230224-WA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3240" y="929640"/>
            <a:ext cx="4892040" cy="2880360"/>
          </a:xfrm>
          <a:prstGeom prst="rect">
            <a:avLst/>
          </a:prstGeom>
          <a:noFill/>
        </p:spPr>
      </p:pic>
      <p:pic>
        <p:nvPicPr>
          <p:cNvPr id="4" name="Picture 1" descr="C:\Users\GEOGRAPHY\Downloads\IMG-20230224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761" y="3810000"/>
            <a:ext cx="4953000" cy="281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32964" y="184052"/>
            <a:ext cx="455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ENTREPRENEURSHIP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D03C4-EB64-D03C-27AB-3665BE9FDA40}"/>
              </a:ext>
            </a:extLst>
          </p:cNvPr>
          <p:cNvSpPr txBox="1"/>
          <p:nvPr/>
        </p:nvSpPr>
        <p:spPr>
          <a:xfrm>
            <a:off x="579120" y="0"/>
            <a:ext cx="108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800" b="1" dirty="0">
              <a:solidFill>
                <a:srgbClr val="0000FF"/>
              </a:solidFill>
            </a:endParaRPr>
          </a:p>
          <a:p>
            <a:endParaRPr lang="en-IN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040" y="218701"/>
            <a:ext cx="11033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dirty="0">
                <a:solidFill>
                  <a:schemeClr val="accent5">
                    <a:lumMod val="75000"/>
                  </a:schemeClr>
                </a:solidFill>
              </a:rPr>
              <a:t>Prominent Alumni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8587588"/>
              </p:ext>
            </p:extLst>
          </p:nvPr>
        </p:nvGraphicFramePr>
        <p:xfrm>
          <a:off x="680720" y="1172808"/>
          <a:ext cx="10820400" cy="4802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39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7989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Dr.Y.V.N.Krishna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Murthy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Former Director – NRSC,  Former Scientific Secretary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ISRO,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Sr.Professor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and Registrar IIST,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Thiruvananthapuram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Sri.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D.Pampathi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Reddy (IAS)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solidFill>
                            <a:srgbClr val="001F5C"/>
                          </a:solidFill>
                        </a:rPr>
                        <a:t>Principal Secretary, Finance (Punjab Cadre)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8494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Dr.V.Raghava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Swamy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Former Deputy Director, NRSC/ISRO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8494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Dr.P.V.S.P.Prasad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Raju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err="1">
                          <a:solidFill>
                            <a:srgbClr val="001F5C"/>
                          </a:solidFill>
                        </a:rPr>
                        <a:t>Dy.Director</a:t>
                      </a:r>
                      <a:r>
                        <a:rPr lang="en-IN" sz="1800" dirty="0">
                          <a:solidFill>
                            <a:srgbClr val="001F5C"/>
                          </a:solidFill>
                        </a:rPr>
                        <a:t> ADRIN, DOS, Hyderabad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9730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Dr.B.David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(USA)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Director, National Center for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Biodefense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Communications at Jackson  State University, USA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8494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Prof.K.N.Prudhvi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Raju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solidFill>
                            <a:srgbClr val="002060"/>
                          </a:solidFill>
                        </a:rPr>
                        <a:t>Geography &amp; </a:t>
                      </a:r>
                      <a:r>
                        <a:rPr lang="en-IN" sz="1800" dirty="0" err="1">
                          <a:solidFill>
                            <a:srgbClr val="002060"/>
                          </a:solidFill>
                        </a:rPr>
                        <a:t>Geoinformatics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</a:rPr>
                        <a:t>BHU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8494"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Sri.P.Raja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Babu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(IAS),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>
                          <a:solidFill>
                            <a:srgbClr val="001F5C"/>
                          </a:solidFill>
                        </a:rPr>
                        <a:t>District Collector, Krishna Dt.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99280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D03C4-EB64-D03C-27AB-3665BE9FDA40}"/>
              </a:ext>
            </a:extLst>
          </p:cNvPr>
          <p:cNvSpPr txBox="1"/>
          <p:nvPr/>
        </p:nvSpPr>
        <p:spPr>
          <a:xfrm>
            <a:off x="579120" y="0"/>
            <a:ext cx="108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800" b="1" dirty="0">
              <a:solidFill>
                <a:srgbClr val="0000FF"/>
              </a:solidFill>
            </a:endParaRPr>
          </a:p>
          <a:p>
            <a:endParaRPr lang="en-IN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9325" y="179513"/>
            <a:ext cx="6191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Prominent Alumni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6963025"/>
              </p:ext>
            </p:extLst>
          </p:nvPr>
        </p:nvGraphicFramePr>
        <p:xfrm>
          <a:off x="665480" y="954108"/>
          <a:ext cx="10407528" cy="562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69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4380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Prof. S. Indira Devi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Prof.B.Mahalakshmi</a:t>
                      </a:r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,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1602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Prof.S.Sachi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 Devi,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	 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 VLN Sharma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Dy.  Registrar General (Map), Ministry of Home affairs, GOVT. of India.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3064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Prof.P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Viswanadham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Dr.V</a:t>
                      </a: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Govindu</a:t>
                      </a:r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			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IT Advisor, APSAC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750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	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Prof. </a:t>
                      </a: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M.Hari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 Krishna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,	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err="1">
                          <a:solidFill>
                            <a:srgbClr val="C00000"/>
                          </a:solidFill>
                        </a:rPr>
                        <a:t>G.Manohar</a:t>
                      </a:r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				</a:t>
                      </a:r>
                    </a:p>
                    <a:p>
                      <a:r>
                        <a:rPr lang="en-IN" sz="1800" b="1" dirty="0">
                          <a:solidFill>
                            <a:srgbClr val="002060"/>
                          </a:solidFill>
                        </a:rPr>
                        <a:t>RTO, Govt. of AP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6369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Prof.K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. Nageswara Rao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,	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4750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Prof.B.Hema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 Malini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, 	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4750">
                <a:tc>
                  <a:txBody>
                    <a:bodyPr/>
                    <a:lstStyle/>
                    <a:p>
                      <a:pPr marL="1257300" lvl="3" indent="0" algn="l">
                        <a:buNone/>
                      </a:pP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Prof. </a:t>
                      </a:r>
                      <a:r>
                        <a:rPr lang="en-IN" sz="2000" b="1" dirty="0" err="1">
                          <a:solidFill>
                            <a:srgbClr val="C00000"/>
                          </a:solidFill>
                        </a:rPr>
                        <a:t>M.Sambasiva</a:t>
                      </a:r>
                      <a:r>
                        <a:rPr lang="en-IN" sz="2000" b="1" dirty="0">
                          <a:solidFill>
                            <a:srgbClr val="C00000"/>
                          </a:solidFill>
                        </a:rPr>
                        <a:t> Rao</a:t>
                      </a:r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, 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6064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77B0F9-596D-7C91-48B2-9952274DAF39}"/>
              </a:ext>
            </a:extLst>
          </p:cNvPr>
          <p:cNvSpPr txBox="1"/>
          <p:nvPr/>
        </p:nvSpPr>
        <p:spPr>
          <a:xfrm>
            <a:off x="1156261" y="707572"/>
            <a:ext cx="96566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chemeClr val="accent5">
                    <a:lumMod val="75000"/>
                  </a:schemeClr>
                </a:solidFill>
              </a:rPr>
              <a:t>Future Plans:</a:t>
            </a:r>
          </a:p>
          <a:p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IN" sz="2800" b="1" dirty="0">
                <a:solidFill>
                  <a:schemeClr val="accent5">
                    <a:lumMod val="50000"/>
                  </a:schemeClr>
                </a:solidFill>
              </a:rPr>
              <a:t>One year Diploma in Remote sensing &amp; GIS (2023) in   	collaboration with All India Institute of Local Self-	Government &amp; technical collaboration with IIT, 	Bombay)</a:t>
            </a:r>
            <a:endParaRPr lang="en-IN" sz="2800" b="1" dirty="0">
              <a:solidFill>
                <a:srgbClr val="C00000"/>
              </a:solidFill>
            </a:endParaRPr>
          </a:p>
          <a:p>
            <a:pPr marL="441325" indent="-441325"/>
            <a:endParaRPr lang="en-IN" sz="2800" b="1" dirty="0">
              <a:solidFill>
                <a:srgbClr val="4909BB"/>
              </a:solidFill>
            </a:endParaRPr>
          </a:p>
          <a:p>
            <a:pPr marL="441325" indent="-441325" algn="just">
              <a:buFont typeface="Wingdings" pitchFamily="2" charset="2"/>
              <a:buChar char="Ø"/>
            </a:pPr>
            <a:r>
              <a:rPr lang="en-IN" sz="2800" b="1" dirty="0">
                <a:solidFill>
                  <a:srgbClr val="4909BB"/>
                </a:solidFill>
              </a:rPr>
              <a:t>Initiated an MOU with APSAC to enhance learning/ training/ research/skill development.</a:t>
            </a:r>
          </a:p>
          <a:p>
            <a:pPr marL="441325" indent="-441325" algn="just">
              <a:buFont typeface="Wingdings" pitchFamily="2" charset="2"/>
              <a:buChar char="Ø"/>
            </a:pPr>
            <a:endParaRPr lang="en-IN" sz="2800" b="1" dirty="0">
              <a:solidFill>
                <a:srgbClr val="002060"/>
              </a:solidFill>
            </a:endParaRPr>
          </a:p>
          <a:p>
            <a:endParaRPr lang="en-I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484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GEOGRAPHY\Downloads\PHOTO-2023-08-04-18-27-4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1560" y="3749040"/>
            <a:ext cx="3200400" cy="2758440"/>
          </a:xfrm>
          <a:prstGeom prst="rect">
            <a:avLst/>
          </a:prstGeom>
          <a:noFill/>
        </p:spPr>
      </p:pic>
      <p:pic>
        <p:nvPicPr>
          <p:cNvPr id="4" name="Picture 2" descr="C:\Users\GEOGRAPHY\Downloads\PHOTO-2023-08-04-18-40-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069" y="3657600"/>
            <a:ext cx="3847011" cy="2819400"/>
          </a:xfrm>
          <a:prstGeom prst="rect">
            <a:avLst/>
          </a:prstGeom>
          <a:noFill/>
        </p:spPr>
      </p:pic>
      <p:pic>
        <p:nvPicPr>
          <p:cNvPr id="6" name="Picture 10" descr="C:\Users\GEOGRAPHY\Downloads\WhatsApp Image 2023-09-02 at 12.45.51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892" y="3675529"/>
            <a:ext cx="3979051" cy="2832847"/>
          </a:xfrm>
          <a:prstGeom prst="rect">
            <a:avLst/>
          </a:prstGeom>
          <a:noFill/>
        </p:spPr>
      </p:pic>
      <p:pic>
        <p:nvPicPr>
          <p:cNvPr id="7" name="Picture 6" descr="C:\Users\GEOGRAPHY\Downloads\WhatsApp Image 2023-09-02 at 12.45.54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500" y="1255059"/>
            <a:ext cx="4020512" cy="2366682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5236" y="1226128"/>
            <a:ext cx="3200400" cy="24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3672" y="1246909"/>
            <a:ext cx="3810001" cy="238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821722" y="348567"/>
            <a:ext cx="4365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STUDENT ACTIVITIES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 descr="blob:https://web.whatsapp.com/e2d33b4a-d9da-444c-a78d-db1c3685cf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3667" name="Picture 3" descr="C:\Users\GEOGRAPHY\Downloads\WhatsApp Image 2023-09-02 at 3.33.44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777" y="631767"/>
            <a:ext cx="5435206" cy="2992582"/>
          </a:xfrm>
          <a:prstGeom prst="rect">
            <a:avLst/>
          </a:prstGeom>
          <a:noFill/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7110" y="600891"/>
            <a:ext cx="5408022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83234" y="3631474"/>
            <a:ext cx="5442560" cy="27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835" y="3644538"/>
            <a:ext cx="5447212" cy="273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EOGRAPHY\Downloads\WhatsApp Image 2023-09-02 at 12.45.55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49" y="1048191"/>
            <a:ext cx="3365077" cy="2510118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646" y="970671"/>
            <a:ext cx="3394364" cy="26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5646" y="3562428"/>
            <a:ext cx="3582006" cy="27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003" y="979715"/>
            <a:ext cx="3552669" cy="257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149" y="3601618"/>
            <a:ext cx="3336627" cy="261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17437" y="3582956"/>
            <a:ext cx="3345957" cy="268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3784210" y="332322"/>
            <a:ext cx="423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STUDENT SEMINARS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9" y="0"/>
            <a:ext cx="11090366" cy="92804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Students participation  in various Competitions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61257" y="560369"/>
          <a:ext cx="11707829" cy="6075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5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7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552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095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3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2330">
                <a:tc>
                  <a:txBody>
                    <a:bodyPr/>
                    <a:lstStyle/>
                    <a:p>
                      <a:r>
                        <a:rPr lang="en-US" sz="1400" b="1" dirty="0"/>
                        <a:t>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Compitition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Event,/Date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Organized 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8448">
                <a:tc>
                  <a:txBody>
                    <a:bodyPr/>
                    <a:lstStyle/>
                    <a:p>
                      <a:r>
                        <a:rPr lang="en-US" sz="1400" b="1" dirty="0"/>
                        <a:t>Christopher </a:t>
                      </a:r>
                      <a:r>
                        <a:rPr lang="en-US" sz="1400" b="1" dirty="0" err="1"/>
                        <a:t>Kicheek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Essay Writing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National Science Day, 28/02/2023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Andhra University College of Science &amp; 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  <a:r>
                        <a:rPr lang="en-US" sz="1400" b="1" baseline="30000" dirty="0"/>
                        <a:t>st</a:t>
                      </a:r>
                      <a:r>
                        <a:rPr lang="en-US" sz="1400" b="1" dirty="0"/>
                        <a:t>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7940">
                <a:tc>
                  <a:txBody>
                    <a:bodyPr/>
                    <a:lstStyle/>
                    <a:p>
                      <a:r>
                        <a:rPr lang="en-US" sz="1400" b="1" dirty="0"/>
                        <a:t> Christopher </a:t>
                      </a:r>
                      <a:r>
                        <a:rPr lang="en-US" sz="1400" b="1" dirty="0" err="1"/>
                        <a:t>Kicheek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Elocution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National Science Day, 28/02/2023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Andhra University College of Science &amp; 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  <a:r>
                        <a:rPr lang="en-US" sz="1400" b="1" baseline="30000" dirty="0"/>
                        <a:t>nd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92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Christopher </a:t>
                      </a:r>
                      <a:r>
                        <a:rPr lang="en-US" sz="1400" b="1" dirty="0" err="1"/>
                        <a:t>Kicheek</a:t>
                      </a:r>
                      <a:endParaRPr lang="en-US" sz="1400" b="1" dirty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Elocution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Alluri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Seetharama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Raju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Jayanthi</a:t>
                      </a:r>
                      <a:endParaRPr lang="en-US" sz="1400" b="1" baseline="0" dirty="0"/>
                    </a:p>
                    <a:p>
                      <a:r>
                        <a:rPr lang="en-US" sz="1400" b="1" baseline="0" dirty="0"/>
                        <a:t>27/06/2022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Centre for </a:t>
                      </a:r>
                      <a:r>
                        <a:rPr lang="en-US" sz="1400" b="1" dirty="0" err="1"/>
                        <a:t>Alluri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Seetharamaraju</a:t>
                      </a:r>
                      <a:r>
                        <a:rPr lang="en-US" sz="1400" b="1" dirty="0"/>
                        <a:t> History &amp; Tribal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Special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7940">
                <a:tc>
                  <a:txBody>
                    <a:bodyPr/>
                    <a:lstStyle/>
                    <a:p>
                      <a:r>
                        <a:rPr lang="en-US" sz="1400" b="1" dirty="0"/>
                        <a:t>Christopher </a:t>
                      </a:r>
                      <a:r>
                        <a:rPr lang="en-US" sz="1400" b="1" dirty="0" err="1"/>
                        <a:t>Kicheek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Paper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43</a:t>
                      </a:r>
                      <a:r>
                        <a:rPr lang="en-US" sz="1400" b="1" baseline="30000" dirty="0"/>
                        <a:t>rd</a:t>
                      </a:r>
                      <a:r>
                        <a:rPr lang="en-US" sz="1400" b="1" dirty="0"/>
                        <a:t> IIG  International conference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IIG &amp; </a:t>
                      </a:r>
                      <a:r>
                        <a:rPr lang="en-US" sz="1400" b="1" dirty="0" err="1"/>
                        <a:t>Osmania</a:t>
                      </a:r>
                      <a:r>
                        <a:rPr lang="en-US" sz="1400" b="1" dirty="0"/>
                        <a:t>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Presentation Certificate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423">
                <a:tc>
                  <a:txBody>
                    <a:bodyPr/>
                    <a:lstStyle/>
                    <a:p>
                      <a:r>
                        <a:rPr lang="en-US" sz="1400" b="1" dirty="0"/>
                        <a:t>Christopher </a:t>
                      </a:r>
                      <a:r>
                        <a:rPr lang="en-US" sz="1400" b="1" dirty="0" err="1"/>
                        <a:t>Kicheek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Paper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National Seminar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Department of Geography, Andhra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Presentation Certificate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2395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Sayyad</a:t>
                      </a:r>
                      <a:r>
                        <a:rPr lang="en-US" sz="1400" b="1" dirty="0"/>
                        <a:t>  Mohammad </a:t>
                      </a:r>
                      <a:r>
                        <a:rPr lang="en-US" sz="1400" b="1" dirty="0" err="1"/>
                        <a:t>Shabbeer</a:t>
                      </a:r>
                      <a:r>
                        <a:rPr lang="en-US" sz="1400" b="1" dirty="0"/>
                        <a:t> 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Thematic Quiz 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Symposium</a:t>
                      </a:r>
                    </a:p>
                    <a:p>
                      <a:r>
                        <a:rPr lang="en-US" sz="1400" b="1" dirty="0"/>
                        <a:t>14/04/2023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Ambedkar</a:t>
                      </a:r>
                      <a:r>
                        <a:rPr lang="en-US" sz="1400" b="1" dirty="0"/>
                        <a:t> Chair,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 1</a:t>
                      </a:r>
                      <a:r>
                        <a:rPr lang="en-US" sz="1400" b="1" baseline="30000" dirty="0"/>
                        <a:t>st</a:t>
                      </a:r>
                      <a:r>
                        <a:rPr lang="en-US" sz="1400" b="1" dirty="0"/>
                        <a:t> prize.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2395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V.Divya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Teja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74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Republic Day</a:t>
                      </a:r>
                    </a:p>
                    <a:p>
                      <a:r>
                        <a:rPr lang="en-US" sz="1400" b="1" dirty="0"/>
                        <a:t>26/01/2023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Ambedkar</a:t>
                      </a:r>
                      <a:r>
                        <a:rPr lang="en-US" sz="1400" b="1" dirty="0"/>
                        <a:t> Chair,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 3</a:t>
                      </a:r>
                      <a:r>
                        <a:rPr lang="en-US" sz="1400" b="1" baseline="30000" dirty="0"/>
                        <a:t>rd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 prize.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092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/>
                        <a:t>Sayyad</a:t>
                      </a:r>
                      <a:r>
                        <a:rPr lang="en-US" sz="1400" b="1" dirty="0"/>
                        <a:t> Mohammad </a:t>
                      </a:r>
                      <a:r>
                        <a:rPr lang="en-US" sz="1400" b="1" dirty="0" err="1"/>
                        <a:t>Shabbeer</a:t>
                      </a:r>
                      <a:r>
                        <a:rPr lang="en-US" sz="1400" b="1" dirty="0"/>
                        <a:t> Ali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Quiz 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GIS Day</a:t>
                      </a:r>
                    </a:p>
                    <a:p>
                      <a:r>
                        <a:rPr lang="en-US" sz="1400" b="1" dirty="0"/>
                        <a:t>10-16,</a:t>
                      </a:r>
                      <a:r>
                        <a:rPr lang="en-US" sz="1400" b="1" baseline="0" dirty="0"/>
                        <a:t> Nov, 2022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Dept. of Geo Engineering,</a:t>
                      </a:r>
                      <a:r>
                        <a:rPr lang="en-US" sz="1400" b="1" baseline="0" dirty="0"/>
                        <a:t> AU &amp; RDT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  <a:r>
                        <a:rPr lang="en-US" sz="1400" b="1" baseline="30000" dirty="0"/>
                        <a:t>nd</a:t>
                      </a:r>
                      <a:r>
                        <a:rPr lang="en-US" sz="1400" b="1" dirty="0"/>
                        <a:t>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2395">
                <a:tc>
                  <a:txBody>
                    <a:bodyPr/>
                    <a:lstStyle/>
                    <a:p>
                      <a:r>
                        <a:rPr lang="en-US" sz="1400" b="1" dirty="0"/>
                        <a:t>B. Dora </a:t>
                      </a:r>
                      <a:r>
                        <a:rPr lang="en-US" sz="1400" b="1" dirty="0" err="1"/>
                        <a:t>Babu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Quiz 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GIS Day</a:t>
                      </a:r>
                    </a:p>
                    <a:p>
                      <a:r>
                        <a:rPr lang="en-US" sz="1400" b="1" dirty="0"/>
                        <a:t>10-16,</a:t>
                      </a:r>
                      <a:r>
                        <a:rPr lang="en-US" sz="1400" b="1" baseline="0" dirty="0"/>
                        <a:t> Nov, 2022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Dept. of Geo Engineering,</a:t>
                      </a:r>
                      <a:r>
                        <a:rPr lang="en-US" sz="1400" b="1" baseline="0" dirty="0"/>
                        <a:t> AU &amp; RDT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  <a:r>
                        <a:rPr lang="en-US" sz="1400" b="1" baseline="30000" dirty="0"/>
                        <a:t>nd</a:t>
                      </a:r>
                      <a:r>
                        <a:rPr lang="en-US" sz="1400" b="1" dirty="0"/>
                        <a:t>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33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46" y="415637"/>
            <a:ext cx="10584873" cy="5614219"/>
          </a:xfrm>
        </p:spPr>
        <p:txBody>
          <a:bodyPr>
            <a:noAutofit/>
          </a:bodyPr>
          <a:lstStyle/>
          <a:p>
            <a:pPr eaLnBrk="0" hangingPunct="0">
              <a:spcBef>
                <a:spcPct val="50000"/>
              </a:spcBef>
              <a:buNone/>
              <a:defRPr/>
            </a:pP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1F5C"/>
                </a:solidFill>
              </a:rPr>
              <a:t>The Department has eventually acquired necessary infrastructural facilities for teaching and research with funding from UGC  &amp; DST.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chemeClr val="accent5"/>
                </a:solidFill>
              </a:rPr>
              <a:t>With UGC X Plan grants A GIS lab has been Developed in 2004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The Department received a grant of Rs. 20,00,000/-  from UGC during 2009-2011 under </a:t>
            </a:r>
            <a:r>
              <a:rPr lang="en-US" sz="2000" b="1" dirty="0">
                <a:solidFill>
                  <a:srgbClr val="C00000"/>
                </a:solidFill>
              </a:rPr>
              <a:t>Non-SAP</a:t>
            </a:r>
            <a:r>
              <a:rPr lang="en-US" sz="2000" b="1" dirty="0">
                <a:solidFill>
                  <a:srgbClr val="002060"/>
                </a:solidFill>
              </a:rPr>
              <a:t> for infrastructure development.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ARC GIS and ERDAS Imagine software licenses have been procured with the above grant. 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1F5C"/>
                </a:solidFill>
              </a:rPr>
              <a:t>Department received Rs. 50,00,000/ under DST- FIST Scheme.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A Full fledged Central Computer lab with 16 systems, a Workstation and  </a:t>
            </a:r>
            <a:r>
              <a:rPr lang="en-US" sz="2000" b="1" dirty="0" err="1">
                <a:solidFill>
                  <a:schemeClr val="accent5"/>
                </a:solidFill>
              </a:rPr>
              <a:t>Photogrammetry</a:t>
            </a:r>
            <a:r>
              <a:rPr lang="en-US" sz="2000" b="1" dirty="0">
                <a:solidFill>
                  <a:schemeClr val="accent5"/>
                </a:solidFill>
              </a:rPr>
              <a:t> kits has been established.  </a:t>
            </a:r>
          </a:p>
          <a:p>
            <a:pPr>
              <a:buNone/>
            </a:pPr>
            <a:endParaRPr lang="en-US" sz="2000" b="1" dirty="0">
              <a:solidFill>
                <a:srgbClr val="002E8A"/>
              </a:solidFill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000" b="1" dirty="0">
              <a:solidFill>
                <a:srgbClr val="002E8A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000" b="1" dirty="0">
              <a:solidFill>
                <a:srgbClr val="002E8A"/>
              </a:solidFill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EOGRAPHY\Downloads\WhatsApp Image 2023-09-02 at 12.45.55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81" y="689317"/>
            <a:ext cx="5610836" cy="2770251"/>
          </a:xfrm>
          <a:prstGeom prst="rect">
            <a:avLst/>
          </a:prstGeom>
          <a:noFill/>
        </p:spPr>
      </p:pic>
      <p:pic>
        <p:nvPicPr>
          <p:cNvPr id="3" name="Picture 13" descr="C:\Users\GEOGRAPHY\Downloads\WhatsApp Image 2023-09-02 at 12.45.50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794" y="689317"/>
            <a:ext cx="5463481" cy="2791302"/>
          </a:xfrm>
          <a:prstGeom prst="rect">
            <a:avLst/>
          </a:prstGeom>
          <a:noFill/>
        </p:spPr>
      </p:pic>
      <p:pic>
        <p:nvPicPr>
          <p:cNvPr id="4" name="Picture 19" descr="C:\Users\GEOGRAPHY\Downloads\WhatsApp Image 2023-09-02 at 12.45.44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621" y="3474721"/>
            <a:ext cx="5644163" cy="2972766"/>
          </a:xfrm>
          <a:prstGeom prst="rect">
            <a:avLst/>
          </a:prstGeom>
          <a:noFill/>
        </p:spPr>
      </p:pic>
      <p:pic>
        <p:nvPicPr>
          <p:cNvPr id="5" name="Picture 4" descr="C:\Users\GEOGRAPHY\Downloads\IMG-20221217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4857" y="3480366"/>
            <a:ext cx="5432301" cy="292043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47994" y="177577"/>
            <a:ext cx="9548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E8A"/>
                </a:solidFill>
              </a:rPr>
              <a:t>STUDENTS RECEIVING PRIZES IN VARIOUS COMPETITIONS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blob:https://web.whatsapp.com/51386bea-c5bc-45d0-b9c2-f14deac0c3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blob:https://web.whatsapp.com/51386bea-c5bc-45d0-b9c2-f14deac0c3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blob:https://web.whatsapp.com/51386bea-c5bc-45d0-b9c2-f14deac0c3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 descr="C:\Users\GEOGRAPHY\Downloads\WhatsApp Image 2023-09-02 at 12.45.45 PM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956" y="1148942"/>
            <a:ext cx="4797084" cy="4590676"/>
          </a:xfrm>
          <a:prstGeom prst="rect">
            <a:avLst/>
          </a:prstGeom>
          <a:noFill/>
        </p:spPr>
      </p:pic>
      <p:pic>
        <p:nvPicPr>
          <p:cNvPr id="8" name="Picture 9" descr="C:\Users\GEOGRAPHY\Downloads\WhatsApp Image 2023-09-02 at 12.45.52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175" y="1119430"/>
            <a:ext cx="5233181" cy="462018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11236" y="318254"/>
            <a:ext cx="5260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E8A"/>
                </a:solidFill>
              </a:rPr>
              <a:t>LEARNING THROUGH MAPS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EOGRAPHY\Downloads\PHOTO-2023-08-04-18-54-05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1" y="633417"/>
            <a:ext cx="10728960" cy="58162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21482" y="0"/>
            <a:ext cx="2854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E8A"/>
                </a:solidFill>
              </a:rPr>
              <a:t>Field work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GEOGRAPHY\Downloads\PHOTO-2023-08-04-18-24-06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960" y="999009"/>
            <a:ext cx="8869680" cy="328343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798676" y="274320"/>
            <a:ext cx="4552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Bad land topography</a:t>
            </a:r>
          </a:p>
        </p:txBody>
      </p:sp>
      <p:pic>
        <p:nvPicPr>
          <p:cNvPr id="5" name="Picture 3" descr="C:\Users\GEOGRAPHY\Downloads\PHOTO-2023-08-04-18-24-06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328160"/>
            <a:ext cx="4434840" cy="2301240"/>
          </a:xfrm>
          <a:prstGeom prst="rect">
            <a:avLst/>
          </a:prstGeom>
          <a:noFill/>
        </p:spPr>
      </p:pic>
      <p:pic>
        <p:nvPicPr>
          <p:cNvPr id="6" name="Picture 2" descr="C:\Users\GEOGRAPHY\Downloads\PHOTO-2023-08-04-18-24-06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520" y="4337619"/>
            <a:ext cx="4358640" cy="2276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GEOGRAPHY\Downloads\PHOTO-2023-08-04-18-24-06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0080" y="883920"/>
            <a:ext cx="3535680" cy="3230879"/>
          </a:xfrm>
          <a:prstGeom prst="rect">
            <a:avLst/>
          </a:prstGeom>
          <a:noFill/>
        </p:spPr>
      </p:pic>
      <p:pic>
        <p:nvPicPr>
          <p:cNvPr id="4" name="Picture 2" descr="C:\Users\GEOGRAPHY\Downloads\PHOTO-2023-08-04-18-24-06 (1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16" y="890903"/>
            <a:ext cx="3948624" cy="322389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128521" y="182880"/>
            <a:ext cx="3355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Coastal Features</a:t>
            </a:r>
          </a:p>
        </p:txBody>
      </p:sp>
      <p:pic>
        <p:nvPicPr>
          <p:cNvPr id="5" name="Picture 3" descr="C:\Users\GEOGRAPHY\Downloads\PHOTO-2023-08-04-18-54-0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6240" y="883920"/>
            <a:ext cx="3779521" cy="3215640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094" y="4143687"/>
            <a:ext cx="2429435" cy="22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4215" y="4159623"/>
            <a:ext cx="2710997" cy="224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9729" y="4124264"/>
            <a:ext cx="2929466" cy="227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GEOGRAPHY\Downloads\PHOTO-2023-08-04-18-40-33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56151" y="4121834"/>
            <a:ext cx="1669535" cy="1239720"/>
          </a:xfrm>
          <a:prstGeom prst="rect">
            <a:avLst/>
          </a:prstGeom>
          <a:noFill/>
        </p:spPr>
      </p:pic>
      <p:pic>
        <p:nvPicPr>
          <p:cNvPr id="11" name="Picture 4" descr="C:\Users\GEOGRAPHY\Downloads\PHOTO-2023-08-04-18-40-33 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67889" y="4121834"/>
            <a:ext cx="1435065" cy="1274760"/>
          </a:xfrm>
          <a:prstGeom prst="rect">
            <a:avLst/>
          </a:prstGeom>
          <a:noFill/>
        </p:spPr>
      </p:pic>
      <p:pic>
        <p:nvPicPr>
          <p:cNvPr id="12" name="Picture 3" descr="C:\Users\GEOGRAPHY\Downloads\PHOTO-2023-08-04-18-40-33 (3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23495" y="5367311"/>
            <a:ext cx="3179299" cy="106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460" y="921881"/>
            <a:ext cx="6336892" cy="4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9623" y="927463"/>
            <a:ext cx="5106786" cy="434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GEOGRAPHY\Downloads\IMG-20221216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19" y="246186"/>
            <a:ext cx="11754338" cy="6393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C:\Users\GEOGRAPHY\Downloads\IMG-20230203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675" y="3652850"/>
            <a:ext cx="6405639" cy="2939143"/>
          </a:xfrm>
          <a:prstGeom prst="rect">
            <a:avLst/>
          </a:prstGeom>
          <a:noFill/>
        </p:spPr>
      </p:pic>
      <p:pic>
        <p:nvPicPr>
          <p:cNvPr id="118789" name="Picture 5" descr="C:\Users\GEOGRAPHY\Downloads\IMG-20230203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055" y="914399"/>
            <a:ext cx="6432665" cy="2790145"/>
          </a:xfrm>
          <a:prstGeom prst="rect">
            <a:avLst/>
          </a:prstGeom>
          <a:noFill/>
        </p:spPr>
      </p:pic>
      <p:pic>
        <p:nvPicPr>
          <p:cNvPr id="6" name="Picture 2" descr="C:\Users\GEOGRAPHY\Downloads\WhatsApp Image 2023-08-24 at 4.14.43 PM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5346" y="4440976"/>
            <a:ext cx="3749017" cy="2148840"/>
          </a:xfrm>
          <a:prstGeom prst="rect">
            <a:avLst/>
          </a:prstGeom>
          <a:noFill/>
        </p:spPr>
      </p:pic>
      <p:pic>
        <p:nvPicPr>
          <p:cNvPr id="7" name="Picture 3" descr="C:\Users\GEOGRAPHY\Downloads\WhatsApp Image 2023-08-24 at 4.14.44 PM (6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2855" y="914400"/>
            <a:ext cx="3689465" cy="1628503"/>
          </a:xfrm>
          <a:prstGeom prst="rect">
            <a:avLst/>
          </a:prstGeom>
          <a:noFill/>
        </p:spPr>
      </p:pic>
      <p:pic>
        <p:nvPicPr>
          <p:cNvPr id="8" name="Picture 4" descr="C:\Users\GEOGRAPHY\Downloads\WhatsApp Image 2023-08-24 at 4.14.44 PM (7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9174" y="2459776"/>
            <a:ext cx="3763625" cy="195072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89709" y="0"/>
            <a:ext cx="10183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    </a:t>
            </a:r>
            <a:r>
              <a:rPr lang="en-US" sz="2800" b="1" dirty="0">
                <a:solidFill>
                  <a:srgbClr val="002E8A"/>
                </a:solidFill>
              </a:rPr>
              <a:t>NATIONAL SEMINAR ON URBAN DEVELOPMENT AND ENVIRONMENT IN THE 21</a:t>
            </a:r>
            <a:r>
              <a:rPr lang="en-US" sz="2800" b="1" baseline="30000" dirty="0">
                <a:solidFill>
                  <a:srgbClr val="002E8A"/>
                </a:solidFill>
              </a:rPr>
              <a:t>St</a:t>
            </a:r>
            <a:r>
              <a:rPr lang="en-US" sz="2800" b="1" dirty="0">
                <a:solidFill>
                  <a:srgbClr val="002E8A"/>
                </a:solidFill>
              </a:rPr>
              <a:t> CENTURY ISSUES &amp;CHALLENGES</a:t>
            </a:r>
          </a:p>
        </p:txBody>
      </p:sp>
    </p:spTree>
    <p:extLst>
      <p:ext uri="{BB962C8B-B14F-4D97-AF65-F5344CB8AC3E}">
        <p14:creationId xmlns="" xmlns:p14="http://schemas.microsoft.com/office/powerpoint/2010/main" val="90504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EOGRAPHY\Downloads\WhatsApp Image 2023-08-24 at 4.14.44 PM (3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2958" y="1163781"/>
            <a:ext cx="2836351" cy="2193999"/>
          </a:xfrm>
          <a:prstGeom prst="rect">
            <a:avLst/>
          </a:prstGeom>
          <a:noFill/>
        </p:spPr>
      </p:pic>
      <p:pic>
        <p:nvPicPr>
          <p:cNvPr id="3076" name="Picture 4" descr="C:\Users\GEOGRAPHY\Downloads\WhatsApp Image 2023-08-24 at 4.14.44 PM (4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17" y="1101997"/>
            <a:ext cx="2956566" cy="2224479"/>
          </a:xfrm>
          <a:prstGeom prst="rect">
            <a:avLst/>
          </a:prstGeom>
          <a:noFill/>
        </p:spPr>
      </p:pic>
      <p:pic>
        <p:nvPicPr>
          <p:cNvPr id="3077" name="Picture 5" descr="C:\Users\GEOGRAPHY\Downloads\WhatsApp Image 2023-08-24 at 4.14.44 PM (5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8788" y="1118631"/>
            <a:ext cx="2672861" cy="22286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33046" y="293955"/>
            <a:ext cx="10803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E8A"/>
                </a:solidFill>
              </a:rPr>
              <a:t>GOLDEN JUBILEE CELEBRATIONS 16,17,DECEMBER 2022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1797" y="1181686"/>
            <a:ext cx="2630658" cy="22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1649" y="3390314"/>
            <a:ext cx="5542671" cy="286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7" name="AutoShape 7" descr="blob:https://web.whatsapp.com/45cf29e4-7f5e-49ca-b18f-9db8aa7c42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 descr="C:\Users\GEOGRAPHY\Downloads\IMG-20221216-WA00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887" y="3334042"/>
            <a:ext cx="5658696" cy="2926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4349362" y="2451767"/>
            <a:ext cx="2663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="" xmlns:p14="http://schemas.microsoft.com/office/powerpoint/2010/main" val="251065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D03C4-EB64-D03C-27AB-3665BE9FDA40}"/>
              </a:ext>
            </a:extLst>
          </p:cNvPr>
          <p:cNvSpPr txBox="1"/>
          <p:nvPr/>
        </p:nvSpPr>
        <p:spPr>
          <a:xfrm>
            <a:off x="579120" y="0"/>
            <a:ext cx="108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800" b="1" dirty="0">
              <a:solidFill>
                <a:srgbClr val="0000FF"/>
              </a:solidFill>
            </a:endParaRPr>
          </a:p>
          <a:p>
            <a:endParaRPr lang="en-IN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b="1" dirty="0" smtClean="0">
                <a:solidFill>
                  <a:schemeClr val="accent5">
                    <a:lumMod val="75000"/>
                  </a:schemeClr>
                </a:solidFill>
              </a:rPr>
              <a:t>Achievements</a:t>
            </a:r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1729157"/>
              </p:ext>
            </p:extLst>
          </p:nvPr>
        </p:nvGraphicFramePr>
        <p:xfrm>
          <a:off x="718457" y="637309"/>
          <a:ext cx="10633166" cy="6106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017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42570">
                <a:tc>
                  <a:txBody>
                    <a:bodyPr/>
                    <a:lstStyle/>
                    <a:p>
                      <a:r>
                        <a:rPr lang="en-IN" sz="2400" b="1" dirty="0">
                          <a:solidFill>
                            <a:srgbClr val="C00000"/>
                          </a:solidFill>
                        </a:rPr>
                        <a:t>Dr. </a:t>
                      </a:r>
                      <a:r>
                        <a:rPr lang="en-IN" sz="2400" b="1" dirty="0" err="1">
                          <a:solidFill>
                            <a:srgbClr val="C00000"/>
                          </a:solidFill>
                        </a:rPr>
                        <a:t>Y.V.N.Krishna</a:t>
                      </a:r>
                      <a:r>
                        <a:rPr lang="en-IN" sz="2400" b="1" dirty="0">
                          <a:solidFill>
                            <a:srgbClr val="C00000"/>
                          </a:solidFill>
                        </a:rPr>
                        <a:t> Murthy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Former Director – NRSC,  Former Scientific Secretary, ISRO,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Sr.Professor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and Registrar IIST,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Thiruvananthapuram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3355">
                <a:tc>
                  <a:txBody>
                    <a:bodyPr/>
                    <a:lstStyle/>
                    <a:p>
                      <a:r>
                        <a:rPr lang="en-IN" sz="2400" b="1" dirty="0">
                          <a:solidFill>
                            <a:srgbClr val="C00000"/>
                          </a:solidFill>
                        </a:rPr>
                        <a:t>Sri. D. </a:t>
                      </a:r>
                      <a:r>
                        <a:rPr lang="en-IN" sz="2400" b="1" dirty="0" err="1">
                          <a:solidFill>
                            <a:srgbClr val="C00000"/>
                          </a:solidFill>
                        </a:rPr>
                        <a:t>Pampathi</a:t>
                      </a:r>
                      <a:r>
                        <a:rPr lang="en-IN" sz="2400" b="1" dirty="0">
                          <a:solidFill>
                            <a:srgbClr val="C00000"/>
                          </a:solidFill>
                        </a:rPr>
                        <a:t> Reddy </a:t>
                      </a:r>
                    </a:p>
                    <a:p>
                      <a:r>
                        <a:rPr lang="en-IN" sz="2400" b="1" dirty="0">
                          <a:solidFill>
                            <a:srgbClr val="C00000"/>
                          </a:solidFill>
                        </a:rPr>
                        <a:t>           (IAS-1985 batch)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C0000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C0000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Reputed 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research/ academic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organisations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C0000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Several Universities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C0000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Private sector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organisations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cs typeface="Times New Roman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1" dirty="0">
                          <a:solidFill>
                            <a:srgbClr val="002060"/>
                          </a:solidFill>
                        </a:rPr>
                        <a:t>Principal Secretary, Finance (Punjab Cadre)</a:t>
                      </a:r>
                    </a:p>
                    <a:p>
                      <a:endParaRPr lang="en-IN" sz="2000" b="1" dirty="0">
                        <a:solidFill>
                          <a:srgbClr val="002060"/>
                        </a:solidFill>
                      </a:endParaRPr>
                    </a:p>
                    <a:p>
                      <a:endParaRPr lang="en-IN" sz="2000" b="1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000" b="1" dirty="0">
                        <a:solidFill>
                          <a:srgbClr val="002060"/>
                        </a:solidFill>
                        <a:cs typeface="Times New Roman" pitchFamily="18" charset="0"/>
                      </a:endParaRPr>
                    </a:p>
                    <a:p>
                      <a:endParaRPr lang="en-US" sz="2000" b="1" dirty="0" smtClean="0">
                        <a:solidFill>
                          <a:srgbClr val="002060"/>
                        </a:solidFill>
                        <a:cs typeface="Times New Roman" pitchFamily="18" charset="0"/>
                      </a:endParaRPr>
                    </a:p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cs typeface="Times New Roman" pitchFamily="18" charset="0"/>
                        </a:rPr>
                        <a:t>NRSC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cs typeface="Times New Roman" pitchFamily="18" charset="0"/>
                        </a:rPr>
                        <a:t>, ISRO, ADRIN, IITM, IMD, APSAC and</a:t>
                      </a:r>
                    </a:p>
                    <a:p>
                      <a:endParaRPr lang="en-US" sz="2000" b="1" dirty="0">
                        <a:solidFill>
                          <a:srgbClr val="00206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cs typeface="Times New Roman" pitchFamily="18" charset="0"/>
                        </a:rPr>
                        <a:t>India and abroad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2060"/>
                        </a:solidFill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cs typeface="Times New Roman" pitchFamily="18" charset="0"/>
                        </a:rPr>
                        <a:t>TCS, INFOSIS, INFOTECH, ROLTA INDIA, RSI, IIC, NAVIONICS, SPECK SYSTEM etc.</a:t>
                      </a:r>
                    </a:p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9928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399" y="412955"/>
            <a:ext cx="9778181" cy="14580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</a:rPr>
              <a:t>Programmes</a:t>
            </a:r>
          </a:p>
        </p:txBody>
      </p:sp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3200400" y="2116899"/>
            <a:ext cx="649877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M. Sc. Geography</a:t>
            </a:r>
          </a:p>
          <a:p>
            <a:pPr algn="ctr">
              <a:buFont typeface="Wingdings" pitchFamily="2" charset="2"/>
              <a:buChar char="§"/>
            </a:pPr>
            <a:endParaRPr lang="en-US" sz="3600" b="1" dirty="0"/>
          </a:p>
          <a:p>
            <a:pPr>
              <a:buFont typeface="Wingdings" pitchFamily="2" charset="2"/>
              <a:buChar char="§"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Ph.D.</a:t>
            </a:r>
          </a:p>
          <a:p>
            <a:pPr algn="ctr">
              <a:buFont typeface="Wingdings" pitchFamily="2" charset="2"/>
              <a:buChar char="v"/>
            </a:pPr>
            <a:endParaRPr 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15306"/>
          <a:ext cx="10476408" cy="6124779"/>
        </p:xfrm>
        <a:graphic>
          <a:graphicData uri="http://schemas.openxmlformats.org/drawingml/2006/table">
            <a:tbl>
              <a:tblPr/>
              <a:tblGrid>
                <a:gridCol w="1966084"/>
                <a:gridCol w="2275038"/>
                <a:gridCol w="2527819"/>
                <a:gridCol w="3707467"/>
              </a:tblGrid>
              <a:tr h="782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SEMESTER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PAPER CODE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CORE/ ELECTIVE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TITLE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FIRST 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Geomorphology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Economic Geography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103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3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Geography of India and </a:t>
                      </a:r>
                      <a:endParaRPr lang="en-US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Andhra Pradesh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104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4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Principles of Cartography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105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Map Analysis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106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Cartography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82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SECOND 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Climatology and Oceanography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Geographical Thought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203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3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Urban Geography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204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Core Paper 4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Principals of Remote Sensing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205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1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Interpretation of Arial Photographs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206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Practical 2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Climatic Data Analysis 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716" marR="657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88274" y="0"/>
            <a:ext cx="5499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6760" y="169818"/>
            <a:ext cx="233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Curriculum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6507</TotalTime>
  <Words>2101</Words>
  <Application>Microsoft Office PowerPoint</Application>
  <PresentationFormat>Custom</PresentationFormat>
  <Paragraphs>852</Paragraphs>
  <Slides>69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Facet</vt:lpstr>
      <vt:lpstr>Slide 1</vt:lpstr>
      <vt:lpstr>OVERVIEW</vt:lpstr>
      <vt:lpstr>Slide 3</vt:lpstr>
      <vt:lpstr>History &amp; Profile of the Department </vt:lpstr>
      <vt:lpstr>Slide 5</vt:lpstr>
      <vt:lpstr>Slide 6</vt:lpstr>
      <vt:lpstr>Slide 7</vt:lpstr>
      <vt:lpstr> Programmes</vt:lpstr>
      <vt:lpstr>Slide 9</vt:lpstr>
      <vt:lpstr>Slide 10</vt:lpstr>
      <vt:lpstr>Slide 11</vt:lpstr>
      <vt:lpstr> Integration of Environmental Sustainability  in the Curriculum</vt:lpstr>
      <vt:lpstr>Slide 13</vt:lpstr>
      <vt:lpstr>Slide 14</vt:lpstr>
      <vt:lpstr>Slide 15</vt:lpstr>
      <vt:lpstr>Student`s  Projects</vt:lpstr>
      <vt:lpstr>Slide 17</vt:lpstr>
      <vt:lpstr>Slide 18</vt:lpstr>
      <vt:lpstr>Course Out Comes Mapping of Cos &amp; POs</vt:lpstr>
      <vt:lpstr>Slide 20</vt:lpstr>
      <vt:lpstr>Slide 21</vt:lpstr>
      <vt:lpstr>Slide 22</vt:lpstr>
      <vt:lpstr> Gender diversity of Students </vt:lpstr>
      <vt:lpstr>Students  Diversity  </vt:lpstr>
      <vt:lpstr>Results Analysis</vt:lpstr>
      <vt:lpstr>Results Analysis</vt:lpstr>
      <vt:lpstr>Slide 27</vt:lpstr>
      <vt:lpstr>Slide 28</vt:lpstr>
      <vt:lpstr>Faculty Profile</vt:lpstr>
      <vt:lpstr>Slide 30</vt:lpstr>
      <vt:lpstr>Faculty Awards</vt:lpstr>
      <vt:lpstr>Slide 32</vt:lpstr>
      <vt:lpstr>Slide 33</vt:lpstr>
      <vt:lpstr>Faculty Membership in Professional Bodies</vt:lpstr>
      <vt:lpstr>Slide 35</vt:lpstr>
      <vt:lpstr>AWARDS</vt:lpstr>
      <vt:lpstr>Slide 37</vt:lpstr>
      <vt:lpstr>THRUST AREAS OF RESEARCH</vt:lpstr>
      <vt:lpstr>Research Projects</vt:lpstr>
      <vt:lpstr>Library  The department’s Library has good number of text books, Atlases, Encyclopedias, census publications etc  Total Number of books:  821  New books:           99                  </vt:lpstr>
      <vt:lpstr>Slide 41</vt:lpstr>
      <vt:lpstr>Labs &amp; Equipment</vt:lpstr>
      <vt:lpstr>Slide 43</vt:lpstr>
      <vt:lpstr>Slide 44</vt:lpstr>
      <vt:lpstr>Slide 45</vt:lpstr>
      <vt:lpstr>Slide 46</vt:lpstr>
      <vt:lpstr>Slide 47</vt:lpstr>
      <vt:lpstr>Slide 48</vt:lpstr>
      <vt:lpstr>Placements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Students participation  in various Competitions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J Raju Gottumukkala</dc:creator>
  <cp:lastModifiedBy>GEOGRAPHY</cp:lastModifiedBy>
  <cp:revision>674</cp:revision>
  <dcterms:created xsi:type="dcterms:W3CDTF">2023-06-17T05:09:24Z</dcterms:created>
  <dcterms:modified xsi:type="dcterms:W3CDTF">2023-11-08T06:49:01Z</dcterms:modified>
</cp:coreProperties>
</file>